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90" r:id="rId2"/>
    <p:sldId id="258" r:id="rId3"/>
    <p:sldId id="308" r:id="rId4"/>
    <p:sldId id="295" r:id="rId5"/>
    <p:sldId id="261" r:id="rId6"/>
    <p:sldId id="296" r:id="rId7"/>
    <p:sldId id="297" r:id="rId8"/>
    <p:sldId id="291" r:id="rId9"/>
    <p:sldId id="292" r:id="rId10"/>
    <p:sldId id="294" r:id="rId11"/>
    <p:sldId id="262" r:id="rId12"/>
    <p:sldId id="309" r:id="rId13"/>
    <p:sldId id="299" r:id="rId14"/>
    <p:sldId id="300" r:id="rId15"/>
    <p:sldId id="302" r:id="rId16"/>
    <p:sldId id="303" r:id="rId17"/>
    <p:sldId id="310" r:id="rId18"/>
    <p:sldId id="278" r:id="rId19"/>
    <p:sldId id="311" r:id="rId20"/>
    <p:sldId id="305" r:id="rId21"/>
    <p:sldId id="287" r:id="rId22"/>
    <p:sldId id="288" r:id="rId23"/>
    <p:sldId id="312" r:id="rId24"/>
    <p:sldId id="306" r:id="rId25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08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89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3778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437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311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857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803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944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5653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9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680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35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28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45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80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08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8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3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ege55.ru/" TargetMode="Externa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ject 2"/>
          <p:cNvSpPr>
            <a:spLocks noChangeArrowheads="1"/>
          </p:cNvSpPr>
          <p:nvPr/>
        </p:nvSpPr>
        <p:spPr bwMode="auto">
          <a:xfrm>
            <a:off x="0" y="857250"/>
            <a:ext cx="3505200" cy="51435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2051" name="object 3"/>
          <p:cNvSpPr>
            <a:spLocks/>
          </p:cNvSpPr>
          <p:nvPr/>
        </p:nvSpPr>
        <p:spPr bwMode="auto">
          <a:xfrm>
            <a:off x="1716088" y="2125664"/>
            <a:ext cx="7427912" cy="1900237"/>
          </a:xfrm>
          <a:custGeom>
            <a:avLst/>
            <a:gdLst>
              <a:gd name="T0" fmla="*/ 0 w 7428230"/>
              <a:gd name="T1" fmla="*/ 1900300 h 1900555"/>
              <a:gd name="T2" fmla="*/ 7427976 w 7428230"/>
              <a:gd name="T3" fmla="*/ 1900300 h 1900555"/>
              <a:gd name="T4" fmla="*/ 7427976 w 7428230"/>
              <a:gd name="T5" fmla="*/ 0 h 1900555"/>
              <a:gd name="T6" fmla="*/ 0 w 7428230"/>
              <a:gd name="T7" fmla="*/ 0 h 1900555"/>
              <a:gd name="T8" fmla="*/ 0 w 7428230"/>
              <a:gd name="T9" fmla="*/ 1900300 h 19005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28230"/>
              <a:gd name="T16" fmla="*/ 0 h 1900555"/>
              <a:gd name="T17" fmla="*/ 7428230 w 7428230"/>
              <a:gd name="T18" fmla="*/ 1900555 h 19005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28230" h="1900555">
                <a:moveTo>
                  <a:pt x="0" y="1900300"/>
                </a:moveTo>
                <a:lnTo>
                  <a:pt x="7427976" y="1900300"/>
                </a:lnTo>
                <a:lnTo>
                  <a:pt x="7427976" y="0"/>
                </a:lnTo>
                <a:lnTo>
                  <a:pt x="0" y="0"/>
                </a:lnTo>
                <a:lnTo>
                  <a:pt x="0" y="1900300"/>
                </a:lnTo>
                <a:close/>
              </a:path>
            </a:pathLst>
          </a:custGeom>
          <a:solidFill>
            <a:srgbClr val="D4EC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2" name="object 4"/>
          <p:cNvSpPr>
            <a:spLocks/>
          </p:cNvSpPr>
          <p:nvPr/>
        </p:nvSpPr>
        <p:spPr bwMode="auto">
          <a:xfrm>
            <a:off x="573089" y="3551238"/>
            <a:ext cx="568325" cy="474662"/>
          </a:xfrm>
          <a:custGeom>
            <a:avLst/>
            <a:gdLst>
              <a:gd name="T0" fmla="*/ 0 w 568325"/>
              <a:gd name="T1" fmla="*/ 473837 h 474344"/>
              <a:gd name="T2" fmla="*/ 568325 w 568325"/>
              <a:gd name="T3" fmla="*/ 473837 h 474344"/>
              <a:gd name="T4" fmla="*/ 568325 w 568325"/>
              <a:gd name="T5" fmla="*/ 0 h 474344"/>
              <a:gd name="T6" fmla="*/ 0 w 568325"/>
              <a:gd name="T7" fmla="*/ 0 h 474344"/>
              <a:gd name="T8" fmla="*/ 0 w 568325"/>
              <a:gd name="T9" fmla="*/ 473837 h 474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8325"/>
              <a:gd name="T16" fmla="*/ 0 h 474344"/>
              <a:gd name="T17" fmla="*/ 568325 w 568325"/>
              <a:gd name="T18" fmla="*/ 474344 h 474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8325" h="474344">
                <a:moveTo>
                  <a:pt x="0" y="473837"/>
                </a:moveTo>
                <a:lnTo>
                  <a:pt x="568325" y="473837"/>
                </a:lnTo>
                <a:lnTo>
                  <a:pt x="568325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2349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3" name="object 5"/>
          <p:cNvSpPr>
            <a:spLocks/>
          </p:cNvSpPr>
          <p:nvPr/>
        </p:nvSpPr>
        <p:spPr bwMode="auto">
          <a:xfrm>
            <a:off x="1716088" y="2125663"/>
            <a:ext cx="565150" cy="474662"/>
          </a:xfrm>
          <a:custGeom>
            <a:avLst/>
            <a:gdLst>
              <a:gd name="T0" fmla="*/ 0 w 565150"/>
              <a:gd name="T1" fmla="*/ 475145 h 475614"/>
              <a:gd name="T2" fmla="*/ 565150 w 565150"/>
              <a:gd name="T3" fmla="*/ 475145 h 475614"/>
              <a:gd name="T4" fmla="*/ 565150 w 565150"/>
              <a:gd name="T5" fmla="*/ 0 h 475614"/>
              <a:gd name="T6" fmla="*/ 0 w 565150"/>
              <a:gd name="T7" fmla="*/ 0 h 475614"/>
              <a:gd name="T8" fmla="*/ 0 w 565150"/>
              <a:gd name="T9" fmla="*/ 475145 h 4756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5150"/>
              <a:gd name="T16" fmla="*/ 0 h 475614"/>
              <a:gd name="T17" fmla="*/ 565150 w 565150"/>
              <a:gd name="T18" fmla="*/ 475614 h 4756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5150" h="475614">
                <a:moveTo>
                  <a:pt x="0" y="475145"/>
                </a:moveTo>
                <a:lnTo>
                  <a:pt x="565150" y="475145"/>
                </a:lnTo>
                <a:lnTo>
                  <a:pt x="565150" y="0"/>
                </a:lnTo>
                <a:lnTo>
                  <a:pt x="0" y="0"/>
                </a:lnTo>
                <a:lnTo>
                  <a:pt x="0" y="475145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4" name="object 6"/>
          <p:cNvSpPr>
            <a:spLocks/>
          </p:cNvSpPr>
          <p:nvPr/>
        </p:nvSpPr>
        <p:spPr bwMode="auto">
          <a:xfrm>
            <a:off x="2281239" y="1657351"/>
            <a:ext cx="585787" cy="468313"/>
          </a:xfrm>
          <a:custGeom>
            <a:avLst/>
            <a:gdLst>
              <a:gd name="T0" fmla="*/ 0 w 586105"/>
              <a:gd name="T1" fmla="*/ 467880 h 467994"/>
              <a:gd name="T2" fmla="*/ 585787 w 586105"/>
              <a:gd name="T3" fmla="*/ 467880 h 467994"/>
              <a:gd name="T4" fmla="*/ 585787 w 586105"/>
              <a:gd name="T5" fmla="*/ 0 h 467994"/>
              <a:gd name="T6" fmla="*/ 0 w 586105"/>
              <a:gd name="T7" fmla="*/ 0 h 467994"/>
              <a:gd name="T8" fmla="*/ 0 w 586105"/>
              <a:gd name="T9" fmla="*/ 467880 h 4679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6105"/>
              <a:gd name="T16" fmla="*/ 0 h 467994"/>
              <a:gd name="T17" fmla="*/ 586105 w 586105"/>
              <a:gd name="T18" fmla="*/ 467994 h 4679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6105" h="467994">
                <a:moveTo>
                  <a:pt x="0" y="467880"/>
                </a:moveTo>
                <a:lnTo>
                  <a:pt x="585787" y="467880"/>
                </a:lnTo>
                <a:lnTo>
                  <a:pt x="585787" y="0"/>
                </a:lnTo>
                <a:lnTo>
                  <a:pt x="0" y="0"/>
                </a:lnTo>
                <a:lnTo>
                  <a:pt x="0" y="46788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5" name="object 7"/>
          <p:cNvSpPr>
            <a:spLocks/>
          </p:cNvSpPr>
          <p:nvPr/>
        </p:nvSpPr>
        <p:spPr bwMode="auto">
          <a:xfrm>
            <a:off x="1141413" y="3551238"/>
            <a:ext cx="584200" cy="474662"/>
          </a:xfrm>
          <a:custGeom>
            <a:avLst/>
            <a:gdLst>
              <a:gd name="T0" fmla="*/ 0 w 584200"/>
              <a:gd name="T1" fmla="*/ 473837 h 474344"/>
              <a:gd name="T2" fmla="*/ 584200 w 584200"/>
              <a:gd name="T3" fmla="*/ 473837 h 474344"/>
              <a:gd name="T4" fmla="*/ 584200 w 584200"/>
              <a:gd name="T5" fmla="*/ 0 h 474344"/>
              <a:gd name="T6" fmla="*/ 0 w 584200"/>
              <a:gd name="T7" fmla="*/ 0 h 474344"/>
              <a:gd name="T8" fmla="*/ 0 w 584200"/>
              <a:gd name="T9" fmla="*/ 473837 h 474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4200"/>
              <a:gd name="T16" fmla="*/ 0 h 474344"/>
              <a:gd name="T17" fmla="*/ 584200 w 584200"/>
              <a:gd name="T18" fmla="*/ 474344 h 474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4200" h="474344">
                <a:moveTo>
                  <a:pt x="0" y="473837"/>
                </a:moveTo>
                <a:lnTo>
                  <a:pt x="584200" y="473837"/>
                </a:lnTo>
                <a:lnTo>
                  <a:pt x="584200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D4EC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6" name="object 8"/>
          <p:cNvSpPr>
            <a:spLocks/>
          </p:cNvSpPr>
          <p:nvPr/>
        </p:nvSpPr>
        <p:spPr bwMode="auto">
          <a:xfrm>
            <a:off x="2281239" y="2125663"/>
            <a:ext cx="585787" cy="482600"/>
          </a:xfrm>
          <a:custGeom>
            <a:avLst/>
            <a:gdLst>
              <a:gd name="T0" fmla="*/ 0 w 586105"/>
              <a:gd name="T1" fmla="*/ 482206 h 482600"/>
              <a:gd name="T2" fmla="*/ 585787 w 586105"/>
              <a:gd name="T3" fmla="*/ 482206 h 482600"/>
              <a:gd name="T4" fmla="*/ 585787 w 586105"/>
              <a:gd name="T5" fmla="*/ 0 h 482600"/>
              <a:gd name="T6" fmla="*/ 0 w 586105"/>
              <a:gd name="T7" fmla="*/ 0 h 482600"/>
              <a:gd name="T8" fmla="*/ 0 w 586105"/>
              <a:gd name="T9" fmla="*/ 482206 h 482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6105"/>
              <a:gd name="T16" fmla="*/ 0 h 482600"/>
              <a:gd name="T17" fmla="*/ 586105 w 586105"/>
              <a:gd name="T18" fmla="*/ 482600 h 482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6105" h="482600">
                <a:moveTo>
                  <a:pt x="0" y="482206"/>
                </a:moveTo>
                <a:lnTo>
                  <a:pt x="585787" y="482206"/>
                </a:lnTo>
                <a:lnTo>
                  <a:pt x="585787" y="0"/>
                </a:lnTo>
                <a:lnTo>
                  <a:pt x="0" y="0"/>
                </a:lnTo>
                <a:lnTo>
                  <a:pt x="0" y="482206"/>
                </a:lnTo>
                <a:close/>
              </a:path>
            </a:pathLst>
          </a:custGeom>
          <a:solidFill>
            <a:srgbClr val="2349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7" name="object 9"/>
          <p:cNvSpPr>
            <a:spLocks/>
          </p:cNvSpPr>
          <p:nvPr/>
        </p:nvSpPr>
        <p:spPr bwMode="auto">
          <a:xfrm>
            <a:off x="1141414" y="2600326"/>
            <a:ext cx="574675" cy="468313"/>
          </a:xfrm>
          <a:custGeom>
            <a:avLst/>
            <a:gdLst>
              <a:gd name="T0" fmla="*/ 0 w 575310"/>
              <a:gd name="T1" fmla="*/ 467906 h 467994"/>
              <a:gd name="T2" fmla="*/ 574738 w 575310"/>
              <a:gd name="T3" fmla="*/ 467906 h 467994"/>
              <a:gd name="T4" fmla="*/ 574738 w 575310"/>
              <a:gd name="T5" fmla="*/ 0 h 467994"/>
              <a:gd name="T6" fmla="*/ 0 w 575310"/>
              <a:gd name="T7" fmla="*/ 0 h 467994"/>
              <a:gd name="T8" fmla="*/ 0 w 575310"/>
              <a:gd name="T9" fmla="*/ 467906 h 4679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5310"/>
              <a:gd name="T16" fmla="*/ 0 h 467994"/>
              <a:gd name="T17" fmla="*/ 575310 w 575310"/>
              <a:gd name="T18" fmla="*/ 467994 h 4679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5310" h="467994">
                <a:moveTo>
                  <a:pt x="0" y="467906"/>
                </a:moveTo>
                <a:lnTo>
                  <a:pt x="574738" y="467906"/>
                </a:lnTo>
                <a:lnTo>
                  <a:pt x="574738" y="0"/>
                </a:lnTo>
                <a:lnTo>
                  <a:pt x="0" y="0"/>
                </a:lnTo>
                <a:lnTo>
                  <a:pt x="0" y="467906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8" name="object 10"/>
          <p:cNvSpPr>
            <a:spLocks/>
          </p:cNvSpPr>
          <p:nvPr/>
        </p:nvSpPr>
        <p:spPr bwMode="auto">
          <a:xfrm>
            <a:off x="1" y="2600325"/>
            <a:ext cx="582613" cy="476250"/>
          </a:xfrm>
          <a:custGeom>
            <a:avLst/>
            <a:gdLst>
              <a:gd name="T0" fmla="*/ 0 w 582930"/>
              <a:gd name="T1" fmla="*/ 475056 h 475614"/>
              <a:gd name="T2" fmla="*/ 582612 w 582930"/>
              <a:gd name="T3" fmla="*/ 475056 h 475614"/>
              <a:gd name="T4" fmla="*/ 582612 w 582930"/>
              <a:gd name="T5" fmla="*/ 0 h 475614"/>
              <a:gd name="T6" fmla="*/ 0 w 582930"/>
              <a:gd name="T7" fmla="*/ 0 h 475614"/>
              <a:gd name="T8" fmla="*/ 0 w 582930"/>
              <a:gd name="T9" fmla="*/ 475056 h 4756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2930"/>
              <a:gd name="T16" fmla="*/ 0 h 475614"/>
              <a:gd name="T17" fmla="*/ 582930 w 582930"/>
              <a:gd name="T18" fmla="*/ 475614 h 4756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2930" h="475614">
                <a:moveTo>
                  <a:pt x="0" y="475056"/>
                </a:moveTo>
                <a:lnTo>
                  <a:pt x="582612" y="475056"/>
                </a:lnTo>
                <a:lnTo>
                  <a:pt x="582612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D4EC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9" name="object 11"/>
          <p:cNvSpPr>
            <a:spLocks/>
          </p:cNvSpPr>
          <p:nvPr/>
        </p:nvSpPr>
        <p:spPr bwMode="auto">
          <a:xfrm>
            <a:off x="1716089" y="2600325"/>
            <a:ext cx="574675" cy="476250"/>
          </a:xfrm>
          <a:custGeom>
            <a:avLst/>
            <a:gdLst>
              <a:gd name="T0" fmla="*/ 0 w 574675"/>
              <a:gd name="T1" fmla="*/ 475056 h 475614"/>
              <a:gd name="T2" fmla="*/ 574675 w 574675"/>
              <a:gd name="T3" fmla="*/ 475056 h 475614"/>
              <a:gd name="T4" fmla="*/ 574675 w 574675"/>
              <a:gd name="T5" fmla="*/ 0 h 475614"/>
              <a:gd name="T6" fmla="*/ 0 w 574675"/>
              <a:gd name="T7" fmla="*/ 0 h 475614"/>
              <a:gd name="T8" fmla="*/ 0 w 574675"/>
              <a:gd name="T9" fmla="*/ 475056 h 4756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4675"/>
              <a:gd name="T16" fmla="*/ 0 h 475614"/>
              <a:gd name="T17" fmla="*/ 574675 w 574675"/>
              <a:gd name="T18" fmla="*/ 475614 h 4756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4675" h="475614">
                <a:moveTo>
                  <a:pt x="0" y="475056"/>
                </a:moveTo>
                <a:lnTo>
                  <a:pt x="574675" y="475056"/>
                </a:lnTo>
                <a:lnTo>
                  <a:pt x="574675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2349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60" name="object 12"/>
          <p:cNvSpPr>
            <a:spLocks/>
          </p:cNvSpPr>
          <p:nvPr/>
        </p:nvSpPr>
        <p:spPr bwMode="auto">
          <a:xfrm>
            <a:off x="573089" y="3068639"/>
            <a:ext cx="568325" cy="484187"/>
          </a:xfrm>
          <a:custGeom>
            <a:avLst/>
            <a:gdLst>
              <a:gd name="T0" fmla="*/ 0 w 568325"/>
              <a:gd name="T1" fmla="*/ 483400 h 483869"/>
              <a:gd name="T2" fmla="*/ 568325 w 568325"/>
              <a:gd name="T3" fmla="*/ 483400 h 483869"/>
              <a:gd name="T4" fmla="*/ 568325 w 568325"/>
              <a:gd name="T5" fmla="*/ 0 h 483869"/>
              <a:gd name="T6" fmla="*/ 0 w 568325"/>
              <a:gd name="T7" fmla="*/ 0 h 483869"/>
              <a:gd name="T8" fmla="*/ 0 w 568325"/>
              <a:gd name="T9" fmla="*/ 483400 h 4838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8325"/>
              <a:gd name="T16" fmla="*/ 0 h 483869"/>
              <a:gd name="T17" fmla="*/ 568325 w 568325"/>
              <a:gd name="T18" fmla="*/ 483869 h 48386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8325" h="483869">
                <a:moveTo>
                  <a:pt x="0" y="483400"/>
                </a:moveTo>
                <a:lnTo>
                  <a:pt x="568325" y="483400"/>
                </a:lnTo>
                <a:lnTo>
                  <a:pt x="568325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61" name="object 13"/>
          <p:cNvSpPr>
            <a:spLocks/>
          </p:cNvSpPr>
          <p:nvPr/>
        </p:nvSpPr>
        <p:spPr bwMode="auto">
          <a:xfrm>
            <a:off x="1141413" y="3068639"/>
            <a:ext cx="584200" cy="484187"/>
          </a:xfrm>
          <a:custGeom>
            <a:avLst/>
            <a:gdLst>
              <a:gd name="T0" fmla="*/ 0 w 584200"/>
              <a:gd name="T1" fmla="*/ 483400 h 483869"/>
              <a:gd name="T2" fmla="*/ 584200 w 584200"/>
              <a:gd name="T3" fmla="*/ 483400 h 483869"/>
              <a:gd name="T4" fmla="*/ 584200 w 584200"/>
              <a:gd name="T5" fmla="*/ 0 h 483869"/>
              <a:gd name="T6" fmla="*/ 0 w 584200"/>
              <a:gd name="T7" fmla="*/ 0 h 483869"/>
              <a:gd name="T8" fmla="*/ 0 w 584200"/>
              <a:gd name="T9" fmla="*/ 483400 h 4838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4200"/>
              <a:gd name="T16" fmla="*/ 0 h 483869"/>
              <a:gd name="T17" fmla="*/ 584200 w 584200"/>
              <a:gd name="T18" fmla="*/ 483869 h 48386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4200" h="483869">
                <a:moveTo>
                  <a:pt x="0" y="483400"/>
                </a:moveTo>
                <a:lnTo>
                  <a:pt x="584200" y="483400"/>
                </a:lnTo>
                <a:lnTo>
                  <a:pt x="584200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2349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62" name="object 14"/>
          <p:cNvSpPr txBox="1">
            <a:spLocks noChangeArrowheads="1"/>
          </p:cNvSpPr>
          <p:nvPr/>
        </p:nvSpPr>
        <p:spPr bwMode="auto">
          <a:xfrm>
            <a:off x="2735262" y="1906587"/>
            <a:ext cx="6408738" cy="5008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3985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050"/>
              </a:spcBef>
            </a:pPr>
            <a:r>
              <a:rPr lang="ru-RU" sz="4000" b="1" dirty="0">
                <a:solidFill>
                  <a:srgbClr val="0033CC"/>
                </a:solidFill>
                <a:latin typeface="Georgia" panose="02040502050405020303" pitchFamily="18" charset="0"/>
              </a:rPr>
              <a:t>РОДИТЕЛЬСКОЕ </a:t>
            </a:r>
          </a:p>
          <a:p>
            <a:pPr algn="ctr" eaLnBrk="1" hangingPunct="1">
              <a:spcBef>
                <a:spcPts val="1050"/>
              </a:spcBef>
            </a:pPr>
            <a:r>
              <a:rPr lang="ru-RU" sz="4000" b="1" dirty="0">
                <a:solidFill>
                  <a:srgbClr val="0033CC"/>
                </a:solidFill>
                <a:latin typeface="Georgia" panose="02040502050405020303" pitchFamily="18" charset="0"/>
              </a:rPr>
              <a:t> </a:t>
            </a:r>
            <a:r>
              <a:rPr lang="ru-RU" sz="4000" b="1" dirty="0" smtClean="0">
                <a:solidFill>
                  <a:srgbClr val="0033CC"/>
                </a:solidFill>
                <a:latin typeface="Georgia" panose="02040502050405020303" pitchFamily="18" charset="0"/>
              </a:rPr>
              <a:t>СОБРАНИЕ</a:t>
            </a:r>
            <a:endParaRPr lang="ru-RU" sz="4000" dirty="0">
              <a:latin typeface="Georgia" panose="02040502050405020303" pitchFamily="18" charset="0"/>
            </a:endParaRPr>
          </a:p>
          <a:p>
            <a:pPr algn="ctr" eaLnBrk="1" hangingPunct="1">
              <a:spcBef>
                <a:spcPts val="1450"/>
              </a:spcBef>
            </a:pPr>
            <a:r>
              <a:rPr lang="ru-RU" sz="4000" b="1" dirty="0" smtClean="0">
                <a:solidFill>
                  <a:srgbClr val="0033CC"/>
                </a:solidFill>
                <a:latin typeface="Georgia" panose="02040502050405020303" pitchFamily="18" charset="0"/>
              </a:rPr>
              <a:t>«Это должен знать каждый сдающий ЕГЭ»</a:t>
            </a:r>
            <a:endParaRPr lang="ru-RU" sz="4000" dirty="0">
              <a:latin typeface="Georgia" panose="02040502050405020303" pitchFamily="18" charset="0"/>
            </a:endParaRPr>
          </a:p>
          <a:p>
            <a:pPr eaLnBrk="1" hangingPunct="1"/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68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0"/>
            <a:ext cx="84106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Допускается использование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Биология, география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непрограммируемый калькулятор,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Иностранный язык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–технические средства, обеспечивающие воспроизведение аудиозаписей,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аудиогарнитура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компьютерная техника без доступа к интернету,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орфографический словарь,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Математика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линейка, не содержащая справочной информации,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–линейка, непрограммируемый калькулятор,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Химия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непрограммируемый калькулятор, Периодическая система химических элементов Д. И. Менделеева, таблица растворимости солей, кислот и оснований в воде, электрохимический ряд напряжений металлов.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450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06" y="246126"/>
            <a:ext cx="8858312" cy="4038157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70485" indent="-228600" algn="just">
              <a:lnSpc>
                <a:spcPct val="90000"/>
              </a:lnSpc>
              <a:spcBef>
                <a:spcPts val="385"/>
              </a:spcBef>
              <a:buFontTx/>
              <a:buChar char="-"/>
              <a:tabLst>
                <a:tab pos="241300" algn="l"/>
              </a:tabLs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Участник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ГИА-11 занимает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рабочее место согласно списку автоматизированного распределения.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Изменение рабочего места не допускается. При раздаче комплектов экзаменационных материалов все участники ГИА-11 должны внимательно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прослушать инструктаж, проводимый организаторами в аудитории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</a:t>
            </a:r>
            <a:endParaRPr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277" y="4432845"/>
            <a:ext cx="2304256" cy="2159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06" y="246126"/>
            <a:ext cx="8858312" cy="3681136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70485" indent="-228600" algn="ctr">
              <a:lnSpc>
                <a:spcPct val="90000"/>
              </a:lnSpc>
              <a:spcBef>
                <a:spcPts val="385"/>
              </a:spcBef>
              <a:tabLst>
                <a:tab pos="241300" algn="l"/>
              </a:tabLst>
            </a:pPr>
            <a:r>
              <a:rPr lang="ru-RU" sz="2400" b="1" dirty="0" smtClean="0">
                <a:solidFill>
                  <a:srgbClr val="001F5F"/>
                </a:solidFill>
                <a:latin typeface="Cambria"/>
                <a:cs typeface="Cambria"/>
              </a:rPr>
              <a:t>Запрещается</a:t>
            </a:r>
          </a:p>
          <a:p>
            <a:pPr marL="241300" marR="70485" indent="-228600" algn="just">
              <a:lnSpc>
                <a:spcPct val="90000"/>
              </a:lnSpc>
              <a:spcBef>
                <a:spcPts val="385"/>
              </a:spcBef>
              <a:buFontTx/>
              <a:buChar char="-"/>
              <a:tabLst>
                <a:tab pos="241300" algn="l"/>
              </a:tabLst>
            </a:pPr>
            <a:r>
              <a:rPr lang="ru-RU" sz="2400" b="1" dirty="0" smtClean="0">
                <a:solidFill>
                  <a:srgbClr val="001F5F"/>
                </a:solidFill>
                <a:latin typeface="Cambria"/>
                <a:cs typeface="Cambria"/>
              </a:rPr>
              <a:t>Общение между участниками ГИА,</a:t>
            </a:r>
          </a:p>
          <a:p>
            <a:pPr marL="241300" marR="70485" indent="-228600" algn="just">
              <a:lnSpc>
                <a:spcPct val="90000"/>
              </a:lnSpc>
              <a:spcBef>
                <a:spcPts val="385"/>
              </a:spcBef>
              <a:buFontTx/>
              <a:buChar char="-"/>
              <a:tabLst>
                <a:tab pos="241300" algn="l"/>
              </a:tabLst>
            </a:pPr>
            <a:r>
              <a:rPr lang="ru-RU" sz="2400" b="1" dirty="0" smtClean="0">
                <a:solidFill>
                  <a:srgbClr val="001F5F"/>
                </a:solidFill>
                <a:latin typeface="Cambria"/>
                <a:cs typeface="Cambria"/>
              </a:rPr>
              <a:t>Перемещение в ППЭ без сопровождающих организаторов,</a:t>
            </a:r>
          </a:p>
          <a:p>
            <a:pPr marL="241300" marR="70485" indent="-228600" algn="just">
              <a:lnSpc>
                <a:spcPct val="90000"/>
              </a:lnSpc>
              <a:spcBef>
                <a:spcPts val="385"/>
              </a:spcBef>
              <a:buFontTx/>
              <a:buChar char="-"/>
              <a:tabLst>
                <a:tab pos="241300" algn="l"/>
              </a:tabLst>
            </a:pPr>
            <a:r>
              <a:rPr lang="ru-RU" sz="2400" b="1" dirty="0" smtClean="0">
                <a:solidFill>
                  <a:srgbClr val="001F5F"/>
                </a:solidFill>
                <a:latin typeface="Cambria"/>
                <a:cs typeface="Cambria"/>
              </a:rPr>
              <a:t>Несамостоятельно выполнять работу,</a:t>
            </a:r>
          </a:p>
          <a:p>
            <a:pPr marL="241300" marR="70485" indent="-228600" algn="just">
              <a:lnSpc>
                <a:spcPct val="90000"/>
              </a:lnSpc>
              <a:spcBef>
                <a:spcPts val="385"/>
              </a:spcBef>
              <a:buFontTx/>
              <a:buChar char="-"/>
              <a:tabLst>
                <a:tab pos="241300" algn="l"/>
              </a:tabLst>
            </a:pPr>
            <a:r>
              <a:rPr lang="ru-RU" sz="2400" b="1" dirty="0" smtClean="0">
                <a:solidFill>
                  <a:srgbClr val="001F5F"/>
                </a:solidFill>
                <a:latin typeface="Cambria"/>
                <a:cs typeface="Cambria"/>
              </a:rPr>
              <a:t>Иметь средства связи, фото, аудио, видеоаппаратуру, справочные материалы, письменные заметки,</a:t>
            </a:r>
          </a:p>
          <a:p>
            <a:pPr marL="241300" marR="70485" indent="-228600" algn="just">
              <a:lnSpc>
                <a:spcPct val="90000"/>
              </a:lnSpc>
              <a:spcBef>
                <a:spcPts val="385"/>
              </a:spcBef>
              <a:buFontTx/>
              <a:buChar char="-"/>
              <a:tabLst>
                <a:tab pos="241300" algn="l"/>
              </a:tabLst>
            </a:pPr>
            <a:r>
              <a:rPr lang="ru-RU" sz="2400" b="1" dirty="0" smtClean="0">
                <a:solidFill>
                  <a:srgbClr val="001F5F"/>
                </a:solidFill>
                <a:latin typeface="Cambria"/>
                <a:cs typeface="Cambria"/>
              </a:rPr>
              <a:t>Выносить из аудитории черновики, экзаменационные работы.</a:t>
            </a:r>
          </a:p>
          <a:p>
            <a:pPr marL="241300" marR="70485" indent="-228600" algn="ctr">
              <a:lnSpc>
                <a:spcPct val="90000"/>
              </a:lnSpc>
              <a:spcBef>
                <a:spcPts val="385"/>
              </a:spcBef>
              <a:tabLst>
                <a:tab pos="241300" algn="l"/>
              </a:tabLst>
            </a:pPr>
            <a:endParaRPr sz="2400" dirty="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158" y="4143380"/>
            <a:ext cx="2365638" cy="24096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0800000" flipV="1">
            <a:off x="3714744" y="3592136"/>
            <a:ext cx="47149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Удаление за нарушение  требований Порядка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20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63"/>
            <a:ext cx="2260600" cy="107156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986133" y="3033087"/>
            <a:ext cx="6541134" cy="3825240"/>
            <a:chOff x="1986133" y="3033087"/>
            <a:chExt cx="6541134" cy="38252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86133" y="3033087"/>
              <a:ext cx="6541038" cy="38249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00" y="3180714"/>
              <a:ext cx="6029325" cy="3391535"/>
            </a:xfrm>
            <a:prstGeom prst="rect">
              <a:avLst/>
            </a:prstGeom>
          </p:spPr>
        </p:pic>
      </p:grpSp>
      <p:sp>
        <p:nvSpPr>
          <p:cNvPr id="7" name="Прямоугольник 6"/>
          <p:cNvSpPr/>
          <p:nvPr/>
        </p:nvSpPr>
        <p:spPr>
          <a:xfrm>
            <a:off x="683568" y="535844"/>
            <a:ext cx="64087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этом случае организаторы совместно с членом ГЭК составляют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акт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 удалении участника ГИА-11 с экзамена. На бланках удаленного участника экзамена проставляется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отметка о факте удаления с экзамена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Экзаменационная работа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такого участника ГИА-11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 проверяется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0332" rIns="0" bIns="0" rtlCol="0">
            <a:spAutoFit/>
          </a:bodyPr>
          <a:lstStyle/>
          <a:p>
            <a:pPr marL="3212465" marR="5080" indent="-2362835">
              <a:lnSpc>
                <a:spcPts val="3460"/>
              </a:lnSpc>
              <a:spcBef>
                <a:spcPts val="535"/>
              </a:spcBef>
            </a:pPr>
            <a:r>
              <a:rPr spc="-5" dirty="0"/>
              <a:t>Печать </a:t>
            </a:r>
            <a:r>
              <a:rPr dirty="0"/>
              <a:t>КИМ </a:t>
            </a:r>
            <a:r>
              <a:rPr spc="-50" dirty="0"/>
              <a:t>будет </a:t>
            </a:r>
            <a:r>
              <a:rPr spc="-15" dirty="0"/>
              <a:t>производиться </a:t>
            </a:r>
            <a:r>
              <a:rPr dirty="0"/>
              <a:t>в </a:t>
            </a:r>
            <a:r>
              <a:rPr spc="-690" dirty="0"/>
              <a:t> </a:t>
            </a:r>
            <a:r>
              <a:rPr spc="-45" dirty="0"/>
              <a:t>аудитории!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12809" y="2252472"/>
            <a:ext cx="8831580" cy="4264660"/>
            <a:chOff x="312809" y="2252472"/>
            <a:chExt cx="8831580" cy="42646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2355" y="2252472"/>
              <a:ext cx="4771644" cy="31318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8062" y="2447925"/>
              <a:ext cx="4299077" cy="25431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2809" y="2748115"/>
              <a:ext cx="4020297" cy="37689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0375" y="2895600"/>
              <a:ext cx="3507994" cy="325755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236979"/>
            <a:ext cx="7904480" cy="16490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212168"/>
                </a:solidFill>
              </a:rPr>
              <a:t>Если</a:t>
            </a:r>
            <a:r>
              <a:rPr sz="2400" spc="-15" dirty="0">
                <a:solidFill>
                  <a:srgbClr val="212168"/>
                </a:solidFill>
              </a:rPr>
              <a:t> </a:t>
            </a:r>
            <a:r>
              <a:rPr sz="2400" spc="-10" dirty="0">
                <a:solidFill>
                  <a:srgbClr val="212168"/>
                </a:solidFill>
              </a:rPr>
              <a:t>обучающийся</a:t>
            </a:r>
            <a:r>
              <a:rPr sz="2400" spc="25" dirty="0">
                <a:solidFill>
                  <a:srgbClr val="212168"/>
                </a:solidFill>
              </a:rPr>
              <a:t> </a:t>
            </a:r>
            <a:r>
              <a:rPr sz="2400" spc="-5" dirty="0"/>
              <a:t>по</a:t>
            </a:r>
            <a:r>
              <a:rPr sz="2400" spc="-20" dirty="0"/>
              <a:t> </a:t>
            </a:r>
            <a:r>
              <a:rPr sz="2400" spc="-10" dirty="0"/>
              <a:t>состоянию</a:t>
            </a:r>
            <a:r>
              <a:rPr sz="2400" spc="-15" dirty="0"/>
              <a:t> </a:t>
            </a:r>
            <a:r>
              <a:rPr sz="2400" spc="-5" dirty="0"/>
              <a:t>здоровья</a:t>
            </a:r>
            <a:r>
              <a:rPr sz="2400" spc="5" dirty="0"/>
              <a:t> </a:t>
            </a:r>
            <a:r>
              <a:rPr sz="2400" spc="-5" dirty="0">
                <a:solidFill>
                  <a:srgbClr val="212168"/>
                </a:solidFill>
              </a:rPr>
              <a:t>не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20" dirty="0">
                <a:solidFill>
                  <a:srgbClr val="212168"/>
                </a:solidFill>
              </a:rPr>
              <a:t>может </a:t>
            </a:r>
            <a:r>
              <a:rPr sz="2400" spc="-15" dirty="0">
                <a:solidFill>
                  <a:srgbClr val="212168"/>
                </a:solidFill>
              </a:rPr>
              <a:t> </a:t>
            </a:r>
            <a:r>
              <a:rPr sz="2400" spc="-10" dirty="0">
                <a:solidFill>
                  <a:srgbClr val="212168"/>
                </a:solidFill>
              </a:rPr>
              <a:t>завершить</a:t>
            </a:r>
            <a:r>
              <a:rPr sz="2400" spc="15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выполнение</a:t>
            </a:r>
            <a:r>
              <a:rPr sz="2400" spc="-15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экзаменационной работы, </a:t>
            </a:r>
            <a:r>
              <a:rPr sz="2400" spc="-25" dirty="0">
                <a:solidFill>
                  <a:srgbClr val="212168"/>
                </a:solidFill>
              </a:rPr>
              <a:t>то </a:t>
            </a:r>
            <a:r>
              <a:rPr sz="2400" spc="-509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он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досрочно </a:t>
            </a:r>
            <a:r>
              <a:rPr sz="2400" spc="-5" dirty="0">
                <a:solidFill>
                  <a:srgbClr val="212168"/>
                </a:solidFill>
              </a:rPr>
              <a:t>покидает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35" dirty="0">
                <a:solidFill>
                  <a:srgbClr val="212168"/>
                </a:solidFill>
              </a:rPr>
              <a:t>аудиторию.</a:t>
            </a:r>
            <a:endParaRPr sz="2400"/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2400" dirty="0">
                <a:solidFill>
                  <a:srgbClr val="212168"/>
                </a:solidFill>
              </a:rPr>
              <a:t>Экзамен </a:t>
            </a:r>
            <a:r>
              <a:rPr sz="2400" spc="-20" dirty="0">
                <a:solidFill>
                  <a:srgbClr val="212168"/>
                </a:solidFill>
              </a:rPr>
              <a:t>может</a:t>
            </a:r>
            <a:r>
              <a:rPr sz="2400" spc="-5" dirty="0">
                <a:solidFill>
                  <a:srgbClr val="212168"/>
                </a:solidFill>
              </a:rPr>
              <a:t> быть пересдан</a:t>
            </a:r>
            <a:r>
              <a:rPr sz="2400" spc="5" dirty="0">
                <a:solidFill>
                  <a:srgbClr val="212168"/>
                </a:solidFill>
              </a:rPr>
              <a:t> </a:t>
            </a:r>
            <a:r>
              <a:rPr sz="2400" dirty="0"/>
              <a:t>в</a:t>
            </a:r>
            <a:r>
              <a:rPr sz="2400" spc="-5" dirty="0"/>
              <a:t> резервные</a:t>
            </a:r>
            <a:r>
              <a:rPr sz="2400" spc="10" dirty="0"/>
              <a:t> </a:t>
            </a:r>
            <a:r>
              <a:rPr sz="2400" dirty="0"/>
              <a:t>дни</a:t>
            </a:r>
            <a:r>
              <a:rPr sz="3600" dirty="0">
                <a:solidFill>
                  <a:srgbClr val="212168"/>
                </a:solidFill>
                <a:latin typeface="Calibri"/>
                <a:cs typeface="Calibri"/>
              </a:rPr>
              <a:t>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215745" y="3005679"/>
            <a:ext cx="4465955" cy="3674745"/>
            <a:chOff x="4215745" y="3005679"/>
            <a:chExt cx="4465955" cy="36747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5745" y="3005679"/>
              <a:ext cx="4465351" cy="36744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64100" y="3152774"/>
              <a:ext cx="3952875" cy="31623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7715303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Повторно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допускаются к сдаче экзамена в текущем году 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резервные сроки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Неудовлетворительный результат на ЕГЭ по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математике -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выбранный уровень можно изменить при наличии положительного результата по русскому языку</a:t>
            </a:r>
          </a:p>
          <a:p>
            <a:pPr marL="514350" indent="-514350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дополнительный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период: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824957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дополнительный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период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AutoNum type="arabicParenR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обучающиеся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образовательных организаций и экстерны, не допущенные к ГИА-11 в текущем учебном году, но получившие допуск к ГИА-11 в соответствии с пунктом 8 Порядка в сроки, исключающие возможность прохождения ГИА-11 до завершения основного периода проведения ГИА-11 в текущем году;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ГИА-11, не прошедшие ГИА-11 по обязательным учебным предметам, в том числе участники ГИА-11, чьи результаты ГИА-11 по обязательным учебным предметам в текущем учебном году были аннулированы по решению председателя ГЭК в случае выявления фактов нарушения Порядка участниками ГИА-11;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участники ГИА-11, получившие на ГИА-11 неудовлетворительные результаты более чем по одному обязательному учебному предмету, либо получившие повторно неудовлетворительный результат по одному из этих предметов на ГИА-11 в резервные сроки.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56787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342" y="84201"/>
            <a:ext cx="8217534" cy="4243341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5080" indent="-228600" algn="ctr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Апелляция</a:t>
            </a:r>
          </a:p>
          <a:p>
            <a:pPr marL="241300" marR="5080" indent="-228600" algn="ctr">
              <a:lnSpc>
                <a:spcPct val="90000"/>
              </a:lnSpc>
              <a:spcBef>
                <a:spcPts val="385"/>
              </a:spcBef>
              <a:tabLst>
                <a:tab pos="241300" algn="l"/>
              </a:tabLst>
            </a:pP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 нарушении о нарушении установленного Порядка проведения ГИА</a:t>
            </a:r>
          </a:p>
          <a:p>
            <a:pPr marL="241300" marR="5080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41300" marR="5080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 несогласии с выставленными баллами (в течение 2 рабочих дня, следующих за официальным днем объявления результатов)</a:t>
            </a:r>
            <a:endParaRPr sz="3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342" y="84201"/>
            <a:ext cx="8217534" cy="508254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5080" indent="-228600" algn="ctr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Апелляция</a:t>
            </a:r>
          </a:p>
          <a:p>
            <a:pPr marL="241300" marR="5080" indent="-228600" algn="just">
              <a:lnSpc>
                <a:spcPct val="90000"/>
              </a:lnSpc>
              <a:spcBef>
                <a:spcPts val="385"/>
              </a:spcBef>
              <a:tabLst>
                <a:tab pos="241300" algn="l"/>
              </a:tabLst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ГОСУСЛУГИ55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(http://pgu.omskportal.ru/) (далее – портал ГОСУСЛУГИ55) посредством услуг: «Подача заявлений на апелляцию о несогласии с выставленными баллами ГИА-11 и ЕГЭ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241300" marR="5080" indent="-228600" algn="just">
              <a:lnSpc>
                <a:spcPct val="90000"/>
              </a:lnSpc>
              <a:spcBef>
                <a:spcPts val="385"/>
              </a:spcBef>
              <a:tabLst>
                <a:tab pos="241300" algn="l"/>
              </a:tabLs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2. непосредственно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 апелляционную комиссию по адресу: г. Омск, ул. Куйбышева, д. 69,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 7;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78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04" y="123825"/>
            <a:ext cx="3590925" cy="26358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3013500"/>
            <a:ext cx="85689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ГИА-11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допускаются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обучающиеся,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 имеющие академической задолженности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полном объеме выполнившие учебный план предметам или индивидуальный учебный план (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имеющие годовые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отметки по всем учебным учебного плана за каждый год обучения по образовательным программам среднего общего образования не ниже удовлетворительных), а также имеющие результат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«зачет»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итоговое сочинение (изложение).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Увеличи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-1112149"/>
            <a:ext cx="7358114" cy="7970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723"/>
            <a:ext cx="8939149" cy="6648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251" y="1332687"/>
            <a:ext cx="7303770" cy="161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100"/>
              </a:spcBef>
            </a:pPr>
            <a:r>
              <a:rPr sz="24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fipi.ru</a:t>
            </a:r>
            <a:r>
              <a:rPr sz="2400" b="1" spc="-30" dirty="0">
                <a:solidFill>
                  <a:srgbClr val="8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-7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Федеральный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55" dirty="0">
                <a:solidFill>
                  <a:srgbClr val="404040"/>
                </a:solidFill>
                <a:latin typeface="Cambria"/>
                <a:cs typeface="Cambria"/>
              </a:rPr>
              <a:t>институт</a:t>
            </a:r>
            <a:r>
              <a:rPr sz="2400" b="1" spc="14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педагогических</a:t>
            </a:r>
            <a:endParaRPr sz="2400">
              <a:latin typeface="Cambria"/>
              <a:cs typeface="Cambria"/>
            </a:endParaRPr>
          </a:p>
          <a:p>
            <a:pPr marL="198120">
              <a:lnSpc>
                <a:spcPct val="100000"/>
              </a:lnSpc>
            </a:pP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измерений</a:t>
            </a:r>
            <a:endParaRPr sz="2400">
              <a:latin typeface="Cambria"/>
              <a:cs typeface="Cambria"/>
            </a:endParaRPr>
          </a:p>
          <a:p>
            <a:pPr marL="12700" marR="654050">
              <a:lnSpc>
                <a:spcPct val="100000"/>
              </a:lnSpc>
              <a:spcBef>
                <a:spcPts val="994"/>
              </a:spcBef>
              <a:tabLst>
                <a:tab pos="1595755" algn="l"/>
              </a:tabLst>
            </a:pPr>
            <a:r>
              <a:rPr sz="2400" b="1" u="heavy" spc="-2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ege.edu.ru</a:t>
            </a:r>
            <a:r>
              <a:rPr sz="2400" b="1" spc="-20" dirty="0">
                <a:solidFill>
                  <a:srgbClr val="800000"/>
                </a:solidFill>
                <a:latin typeface="Cambria"/>
                <a:cs typeface="Cambria"/>
              </a:rPr>
              <a:t>	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-13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404040"/>
                </a:solidFill>
                <a:latin typeface="Cambria"/>
                <a:cs typeface="Cambria"/>
              </a:rPr>
              <a:t>Официальный</a:t>
            </a:r>
            <a:r>
              <a:rPr sz="2400" b="1" spc="15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информационный </a:t>
            </a:r>
            <a:r>
              <a:rPr sz="2400" b="1" spc="-509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ЕГЭ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46391" y="2191003"/>
            <a:ext cx="10617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по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р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та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л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251" y="3049270"/>
            <a:ext cx="8517255" cy="33778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885">
              <a:lnSpc>
                <a:spcPct val="100000"/>
              </a:lnSpc>
              <a:spcBef>
                <a:spcPts val="100"/>
              </a:spcBef>
              <a:tabLst>
                <a:tab pos="1027430" algn="l"/>
                <a:tab pos="5807710" algn="l"/>
                <a:tab pos="8242934" algn="l"/>
              </a:tabLst>
            </a:pPr>
            <a:r>
              <a:rPr sz="24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o</a:t>
            </a:r>
            <a:r>
              <a:rPr sz="2400" b="1" u="heavy" spc="-4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br</a:t>
            </a:r>
            <a:r>
              <a:rPr sz="24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n</a:t>
            </a:r>
            <a:r>
              <a:rPr sz="2400" b="1" u="heavy" spc="-4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a</a:t>
            </a: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d</a:t>
            </a:r>
            <a:r>
              <a:rPr sz="24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zo</a:t>
            </a:r>
            <a:r>
              <a:rPr sz="2400" b="1" u="heavy" spc="-28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r</a:t>
            </a: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.</a:t>
            </a:r>
            <a:r>
              <a:rPr sz="2400" b="1" u="heavy" spc="-4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g</a:t>
            </a:r>
            <a:r>
              <a:rPr sz="2400" b="1" u="heavy" spc="-8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o</a:t>
            </a:r>
            <a:r>
              <a:rPr sz="2400" b="1" u="heavy" spc="-254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v</a:t>
            </a: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.</a:t>
            </a:r>
            <a:r>
              <a:rPr sz="2400" b="1" u="heavy" spc="-3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r</a:t>
            </a:r>
            <a:r>
              <a:rPr sz="2400" b="1" u="heavy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u</a:t>
            </a:r>
            <a:r>
              <a:rPr sz="2400" b="1" spc="-20" dirty="0">
                <a:solidFill>
                  <a:srgbClr val="8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-7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Ф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е</a:t>
            </a:r>
            <a:r>
              <a:rPr sz="2400" b="1" spc="-10" dirty="0">
                <a:solidFill>
                  <a:srgbClr val="404040"/>
                </a:solidFill>
                <a:latin typeface="Cambria"/>
                <a:cs typeface="Cambria"/>
              </a:rPr>
              <a:t>д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е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р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spc="-10" dirty="0">
                <a:solidFill>
                  <a:srgbClr val="404040"/>
                </a:solidFill>
                <a:latin typeface="Cambria"/>
                <a:cs typeface="Cambria"/>
              </a:rPr>
              <a:t>л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ь</a:t>
            </a:r>
            <a:r>
              <a:rPr sz="2400" b="1" spc="-10" dirty="0">
                <a:solidFill>
                  <a:srgbClr val="404040"/>
                </a:solidFill>
                <a:latin typeface="Cambria"/>
                <a:cs typeface="Cambria"/>
              </a:rPr>
              <a:t>н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я</a:t>
            </a:r>
            <a:r>
              <a:rPr sz="2400" b="1" spc="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служба	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п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о</a:t>
            </a:r>
            <a:r>
              <a:rPr sz="2400" b="1" spc="13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н</a:t>
            </a:r>
            <a:r>
              <a:rPr sz="2400" b="1" spc="5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spc="15" dirty="0">
                <a:solidFill>
                  <a:srgbClr val="404040"/>
                </a:solidFill>
                <a:latin typeface="Cambria"/>
                <a:cs typeface="Cambria"/>
              </a:rPr>
              <a:t>д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зо</a:t>
            </a:r>
            <a:r>
              <a:rPr sz="2400" b="1" spc="-45" dirty="0">
                <a:solidFill>
                  <a:srgbClr val="404040"/>
                </a:solidFill>
                <a:latin typeface="Cambria"/>
                <a:cs typeface="Cambria"/>
              </a:rPr>
              <a:t>р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у	в  сфере	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о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бр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азо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в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ани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я</a:t>
            </a:r>
            <a:r>
              <a:rPr sz="2400" b="1" spc="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и</a:t>
            </a:r>
            <a:r>
              <a:rPr sz="2400" b="1" spc="-16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н</a:t>
            </a:r>
            <a:r>
              <a:rPr sz="2400" b="1" spc="-70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уки</a:t>
            </a:r>
            <a:endParaRPr sz="24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  <a:spcBef>
                <a:spcPts val="1105"/>
              </a:spcBef>
            </a:pPr>
            <a:r>
              <a:rPr sz="2400" b="1" u="heavy" spc="-45" dirty="0">
                <a:solidFill>
                  <a:srgbClr val="0462C1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  <a:hlinkClick r:id="rId2"/>
              </a:rPr>
              <a:t>www.rustest.ru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 </a:t>
            </a:r>
            <a:r>
              <a:rPr sz="2400" b="1" spc="-35" dirty="0">
                <a:solidFill>
                  <a:srgbClr val="404040"/>
                </a:solidFill>
                <a:latin typeface="Cambria"/>
                <a:cs typeface="Cambria"/>
              </a:rPr>
              <a:t>Официальный </a:t>
            </a:r>
            <a:r>
              <a:rPr sz="2400" b="1" spc="30" dirty="0">
                <a:solidFill>
                  <a:srgbClr val="404040"/>
                </a:solidFill>
                <a:latin typeface="Cambria"/>
                <a:cs typeface="Cambria"/>
              </a:rPr>
              <a:t>сайт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Федерального 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центра </a:t>
            </a:r>
            <a:r>
              <a:rPr sz="2400" b="1" spc="-5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Тестирования</a:t>
            </a:r>
            <a:endParaRPr sz="2400">
              <a:latin typeface="Cambria"/>
              <a:cs typeface="Cambria"/>
            </a:endParaRPr>
          </a:p>
          <a:p>
            <a:pPr marL="12700" marR="1336675">
              <a:lnSpc>
                <a:spcPct val="100000"/>
              </a:lnSpc>
              <a:spcBef>
                <a:spcPts val="695"/>
              </a:spcBef>
            </a:pP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mon.gov.ru</a:t>
            </a:r>
            <a:r>
              <a:rPr sz="2400" b="1" spc="-45" dirty="0">
                <a:solidFill>
                  <a:srgbClr val="8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Министерство 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образования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и 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науки </a:t>
            </a:r>
            <a:r>
              <a:rPr sz="2400" b="1" spc="-5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15">
                <a:solidFill>
                  <a:srgbClr val="404040"/>
                </a:solidFill>
                <a:latin typeface="Cambria"/>
                <a:cs typeface="Cambria"/>
              </a:rPr>
              <a:t>Российской</a:t>
            </a:r>
            <a:r>
              <a:rPr sz="2400" b="1" spc="-2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smtClean="0">
                <a:solidFill>
                  <a:srgbClr val="404040"/>
                </a:solidFill>
                <a:latin typeface="Cambria"/>
                <a:cs typeface="Cambria"/>
              </a:rPr>
              <a:t>Федерации</a:t>
            </a:r>
            <a:endParaRPr lang="ru-RU" sz="2400" b="1" spc="-5" dirty="0" smtClean="0">
              <a:solidFill>
                <a:srgbClr val="404040"/>
              </a:solidFill>
              <a:latin typeface="Cambria"/>
              <a:cs typeface="Cambria"/>
            </a:endParaRPr>
          </a:p>
          <a:p>
            <a:pPr marL="12700" marR="1336675">
              <a:lnSpc>
                <a:spcPct val="100000"/>
              </a:lnSpc>
              <a:spcBef>
                <a:spcPts val="695"/>
              </a:spcBef>
            </a:pPr>
            <a:endParaRPr lang="ru-RU" sz="2400" b="1" spc="-5" dirty="0" smtClean="0">
              <a:solidFill>
                <a:srgbClr val="404040"/>
              </a:solidFill>
              <a:latin typeface="Cambria"/>
              <a:cs typeface="Cambria"/>
            </a:endParaRPr>
          </a:p>
          <a:p>
            <a:pPr marL="12700" marR="1336675">
              <a:lnSpc>
                <a:spcPct val="100000"/>
              </a:lnSpc>
              <a:spcBef>
                <a:spcPts val="695"/>
              </a:spcBef>
            </a:pP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30194" y="479552"/>
            <a:ext cx="39516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-95">
                <a:uFill>
                  <a:solidFill>
                    <a:srgbClr val="FF0000"/>
                  </a:solidFill>
                </a:uFill>
              </a:rPr>
              <a:t>С</a:t>
            </a:r>
            <a:r>
              <a:rPr sz="2400" u="heavy" spc="-105">
                <a:uFill>
                  <a:solidFill>
                    <a:srgbClr val="FF0000"/>
                  </a:solidFill>
                </a:uFill>
              </a:rPr>
              <a:t>А</a:t>
            </a:r>
            <a:r>
              <a:rPr sz="2400" u="heavy" spc="-100">
                <a:uFill>
                  <a:solidFill>
                    <a:srgbClr val="FF0000"/>
                  </a:solidFill>
                </a:uFill>
              </a:rPr>
              <a:t>Й</a:t>
            </a:r>
            <a:r>
              <a:rPr sz="2400" u="heavy" spc="-95">
                <a:uFill>
                  <a:solidFill>
                    <a:srgbClr val="FF0000"/>
                  </a:solidFill>
                </a:uFill>
              </a:rPr>
              <a:t>Т</a:t>
            </a:r>
            <a:r>
              <a:rPr sz="2400" u="heavy">
                <a:uFill>
                  <a:solidFill>
                    <a:srgbClr val="FF0000"/>
                  </a:solidFill>
                </a:uFill>
              </a:rPr>
              <a:t>Ы</a:t>
            </a:r>
            <a:r>
              <a:rPr lang="ru-RU" sz="2400" u="heavy"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sz="2400" u="heavy" spc="-229">
                <a:uFill>
                  <a:solidFill>
                    <a:srgbClr val="FF0000"/>
                  </a:solidFill>
                </a:uFill>
              </a:rPr>
              <a:t> </a:t>
            </a:r>
            <a:r>
              <a:rPr sz="2400" u="heavy" spc="90">
                <a:uFill>
                  <a:solidFill>
                    <a:srgbClr val="FF0000"/>
                  </a:solidFill>
                </a:uFill>
              </a:rPr>
              <a:t>В</a:t>
            </a:r>
            <a:r>
              <a:rPr lang="ru-RU" sz="2400" u="heavy" spc="90" dirty="0">
                <a:uFill>
                  <a:solidFill>
                    <a:srgbClr val="FF0000"/>
                  </a:solidFill>
                </a:uFill>
              </a:rPr>
              <a:t>  </a:t>
            </a:r>
            <a:r>
              <a:rPr sz="2400" u="heavy" spc="-90">
                <a:uFill>
                  <a:solidFill>
                    <a:srgbClr val="FF0000"/>
                  </a:solidFill>
                </a:uFill>
              </a:rPr>
              <a:t>П</a:t>
            </a:r>
            <a:r>
              <a:rPr sz="2400" u="heavy" spc="-85">
                <a:uFill>
                  <a:solidFill>
                    <a:srgbClr val="FF0000"/>
                  </a:solidFill>
                </a:uFill>
              </a:rPr>
              <a:t>О</a:t>
            </a:r>
            <a:r>
              <a:rPr sz="2400" u="heavy" spc="-90">
                <a:uFill>
                  <a:solidFill>
                    <a:srgbClr val="FF0000"/>
                  </a:solidFill>
                </a:uFill>
              </a:rPr>
              <a:t>М</a:t>
            </a:r>
            <a:r>
              <a:rPr sz="2400" u="heavy" spc="-85">
                <a:uFill>
                  <a:solidFill>
                    <a:srgbClr val="FF0000"/>
                  </a:solidFill>
                </a:uFill>
              </a:rPr>
              <a:t>ОЩ</a:t>
            </a:r>
            <a:r>
              <a:rPr sz="2400" u="heavy">
                <a:uFill>
                  <a:solidFill>
                    <a:srgbClr val="FF0000"/>
                  </a:solidFill>
                </a:uFill>
              </a:rPr>
              <a:t>Ь</a:t>
            </a:r>
            <a:endParaRPr sz="24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143472"/>
            <a:ext cx="1999363" cy="10903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0251" y="3049270"/>
            <a:ext cx="9013749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36675">
              <a:lnSpc>
                <a:spcPct val="100000"/>
              </a:lnSpc>
              <a:spcBef>
                <a:spcPts val="695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использованием о предварительных результатах информационно-коммуникационных ГИА-11 технологий осуществляется с использованием сайта https://checkege.rustest.ru/, для зарегистрированных пользователей на региональном портале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Госуслуг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https://pgu.omskportal.ru, а https://www.gosuslugi.ru/ также федеральном портале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Госуслуг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11760" y="479552"/>
            <a:ext cx="655272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dirty="0"/>
              <a:t>Сроки, места и порядок информирования о результатах ГИА-11 </a:t>
            </a:r>
            <a:endParaRPr sz="2400" dirty="0"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43472"/>
            <a:ext cx="1999363" cy="10903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9552" y="1412776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утвержденными ГЭК результатами ГИА-11 по учебному предмету осуществляется в течение одного рабочего дня со дня их передачи в образовательные организации, </a:t>
            </a:r>
          </a:p>
        </p:txBody>
      </p:sp>
    </p:spTree>
    <p:extLst>
      <p:ext uri="{BB962C8B-B14F-4D97-AF65-F5344CB8AC3E}">
        <p14:creationId xmlns:p14="http://schemas.microsoft.com/office/powerpoint/2010/main" val="98420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54288" y="623888"/>
            <a:ext cx="6589712" cy="1281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714357"/>
            <a:ext cx="69294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https://ege55.ru/</a:t>
            </a:r>
            <a:r>
              <a:rPr lang="ru-RU" dirty="0" smtClean="0"/>
              <a:t>   РИАЦ Омской области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Горячая линия ЕГЭ Омской области 8(3812)35-70-00 (</a:t>
            </a:r>
            <a:r>
              <a:rPr lang="ru-RU" dirty="0" err="1" smtClean="0"/>
              <a:t>доб</a:t>
            </a:r>
            <a:r>
              <a:rPr lang="ru-RU" dirty="0" smtClean="0"/>
              <a:t> 28-80, </a:t>
            </a:r>
            <a:r>
              <a:rPr lang="ru-RU" dirty="0" smtClean="0"/>
              <a:t>37-74-92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05425" y="123825"/>
            <a:ext cx="3590925" cy="26358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4" y="2924944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проведения ГИА-11 на территории Российской Федерации и за ее пределами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устанавливаются сроки и продолжительность проведения экзаменов по каждому учебному предмету.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Информация о сроках размещается на официальном информационном портале в сети «Интернет» http://obrnadzor.gov.ru/gia/.</a:t>
            </a:r>
          </a:p>
        </p:txBody>
      </p:sp>
    </p:spTree>
    <p:extLst>
      <p:ext uri="{BB962C8B-B14F-4D97-AF65-F5344CB8AC3E}">
        <p14:creationId xmlns:p14="http://schemas.microsoft.com/office/powerpoint/2010/main" val="239866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2963" y="404664"/>
            <a:ext cx="8327509" cy="5125762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122045" marR="5080" indent="-1109980">
              <a:lnSpc>
                <a:spcPts val="3030"/>
              </a:lnSpc>
              <a:spcBef>
                <a:spcPts val="470"/>
              </a:spcBef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РФ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Федеральной службы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 надзору в сфере образования и науки от 7 ноября 2025 г. № 798/1904 «Об утверждении единого расписания и продолжительности проведения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ЕГЭ по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каждому учебному предмету, требований к использованию средств обучения и воспитания при его проведении в 2026 году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1122045" marR="5080" indent="-1109980">
              <a:lnSpc>
                <a:spcPts val="3030"/>
              </a:lnSpc>
              <a:spcBef>
                <a:spcPts val="470"/>
              </a:spcBef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ЕГЭ в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2026 году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будут проходить в следующие сроки: </a:t>
            </a:r>
            <a:endParaRPr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642" y="162560"/>
            <a:ext cx="8493638" cy="2729593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lang="ru-RU" sz="2400" b="1" dirty="0" smtClean="0">
                <a:latin typeface="Cambria"/>
                <a:cs typeface="Cambria"/>
              </a:rPr>
              <a:t>Сроки ЕГЭ и ГВЭ в </a:t>
            </a:r>
            <a:r>
              <a:rPr lang="ru-RU" sz="2400" b="1" dirty="0" smtClean="0">
                <a:latin typeface="Cambria"/>
                <a:cs typeface="Cambria"/>
              </a:rPr>
              <a:t>2026 </a:t>
            </a:r>
            <a:r>
              <a:rPr lang="ru-RU" sz="2400" b="1" dirty="0" smtClean="0">
                <a:latin typeface="Cambria"/>
                <a:cs typeface="Cambria"/>
              </a:rPr>
              <a:t>году</a:t>
            </a: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Cambria"/>
                <a:cs typeface="Cambria"/>
              </a:rPr>
              <a:t>Досрочный период </a:t>
            </a:r>
            <a:r>
              <a:rPr lang="ru-RU" sz="2400" dirty="0" smtClean="0">
                <a:latin typeface="Cambria"/>
                <a:cs typeface="Cambria"/>
              </a:rPr>
              <a:t>– </a:t>
            </a:r>
            <a:r>
              <a:rPr lang="ru-RU" sz="2400" dirty="0" smtClean="0">
                <a:latin typeface="Cambria"/>
                <a:cs typeface="Cambria"/>
              </a:rPr>
              <a:t>20.03-20.04</a:t>
            </a:r>
            <a:endParaRPr lang="ru-RU" sz="2400" dirty="0" smtClean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Cambria"/>
                <a:cs typeface="Cambria"/>
              </a:rPr>
              <a:t>Основной период </a:t>
            </a:r>
            <a:r>
              <a:rPr lang="ru-RU" sz="2400" dirty="0" smtClean="0">
                <a:latin typeface="Cambria"/>
                <a:cs typeface="Cambria"/>
              </a:rPr>
              <a:t>– </a:t>
            </a:r>
            <a:r>
              <a:rPr lang="ru-RU" sz="2400" dirty="0" smtClean="0">
                <a:latin typeface="Cambria"/>
                <a:cs typeface="Cambria"/>
              </a:rPr>
              <a:t>01.06-09.07</a:t>
            </a:r>
            <a:endParaRPr lang="ru-RU" sz="2400" dirty="0" smtClean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lang="ru-RU" sz="2400" dirty="0" smtClean="0">
                <a:latin typeface="Cambria"/>
                <a:cs typeface="Cambria"/>
              </a:rPr>
              <a:t>8 </a:t>
            </a:r>
            <a:r>
              <a:rPr lang="ru-RU" sz="2400" dirty="0" smtClean="0">
                <a:latin typeface="Cambria"/>
                <a:cs typeface="Cambria"/>
              </a:rPr>
              <a:t>и </a:t>
            </a:r>
            <a:r>
              <a:rPr lang="ru-RU" sz="2400" dirty="0" smtClean="0">
                <a:latin typeface="Cambria"/>
                <a:cs typeface="Cambria"/>
              </a:rPr>
              <a:t>9 </a:t>
            </a:r>
            <a:r>
              <a:rPr lang="ru-RU" sz="2400" dirty="0" smtClean="0">
                <a:latin typeface="Cambria"/>
                <a:cs typeface="Cambria"/>
              </a:rPr>
              <a:t>июля дополнительные дни для пересдачи ЕГЭ по одному предмету</a:t>
            </a: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Cambria"/>
                <a:cs typeface="Cambria"/>
              </a:rPr>
              <a:t>Дополнительный период </a:t>
            </a:r>
            <a:r>
              <a:rPr lang="ru-RU" sz="2400" dirty="0" smtClean="0">
                <a:latin typeface="Cambria"/>
                <a:cs typeface="Cambria"/>
              </a:rPr>
              <a:t>– </a:t>
            </a:r>
            <a:r>
              <a:rPr lang="ru-RU" sz="2400" dirty="0" smtClean="0">
                <a:latin typeface="Cambria"/>
                <a:cs typeface="Cambria"/>
              </a:rPr>
              <a:t>04.09-25.09</a:t>
            </a:r>
            <a:endParaRPr sz="2400" dirty="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43307" y="3786190"/>
            <a:ext cx="4643470" cy="22566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642" y="162560"/>
            <a:ext cx="8350762" cy="172675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Заявление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участие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ЕГЭ</a:t>
            </a:r>
            <a:endParaRPr sz="2400">
              <a:latin typeface="Cambria"/>
              <a:cs typeface="Cambria"/>
            </a:endParaRPr>
          </a:p>
          <a:p>
            <a:pPr marL="241300" marR="5080" indent="-161925">
              <a:lnSpc>
                <a:spcPts val="2590"/>
              </a:lnSpc>
              <a:spcBef>
                <a:spcPts val="1040"/>
              </a:spcBef>
            </a:pP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с </a:t>
            </a:r>
            <a:r>
              <a:rPr sz="2400">
                <a:solidFill>
                  <a:srgbClr val="001F5F"/>
                </a:solidFill>
                <a:latin typeface="Cambria"/>
                <a:cs typeface="Cambria"/>
              </a:rPr>
              <a:t>указанием </a:t>
            </a:r>
            <a:r>
              <a:rPr lang="ru-RU" sz="2400" dirty="0" smtClean="0">
                <a:solidFill>
                  <a:srgbClr val="001F5F"/>
                </a:solidFill>
                <a:latin typeface="Cambria"/>
                <a:cs typeface="Cambria"/>
              </a:rPr>
              <a:t>формы ГИА, сроков, </a:t>
            </a:r>
            <a:r>
              <a:rPr sz="2400" smtClean="0">
                <a:solidFill>
                  <a:srgbClr val="001F5F"/>
                </a:solidFill>
                <a:latin typeface="Cambria"/>
                <a:cs typeface="Cambria"/>
              </a:rPr>
              <a:t>предметов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, 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которые 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выпускник </a:t>
            </a:r>
            <a:r>
              <a:rPr sz="2400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собирается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сдавать,</a:t>
            </a:r>
            <a:r>
              <a:rPr sz="2400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необходимо</a:t>
            </a:r>
            <a:r>
              <a:rPr sz="2400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подать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не</a:t>
            </a:r>
            <a:r>
              <a:rPr sz="24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позднее</a:t>
            </a:r>
            <a:r>
              <a:rPr sz="2400" b="1" spc="-3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1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февраля</a:t>
            </a:r>
            <a:r>
              <a:rPr sz="2400" spc="-5" dirty="0">
                <a:solidFill>
                  <a:srgbClr val="C00000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2750" y="2343175"/>
            <a:ext cx="5546725" cy="3699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642" y="162561"/>
            <a:ext cx="8422200" cy="2060179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Заявление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участие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1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mtClean="0">
                <a:solidFill>
                  <a:srgbClr val="001F5F"/>
                </a:solidFill>
                <a:latin typeface="Cambria"/>
                <a:cs typeface="Cambria"/>
              </a:rPr>
              <a:t>ЕГЭ</a:t>
            </a:r>
            <a:r>
              <a:rPr lang="ru-RU" sz="2400" b="1" dirty="0" smtClean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 smtClean="0">
                <a:solidFill>
                  <a:srgbClr val="C00000"/>
                </a:solidFill>
                <a:latin typeface="Cambria"/>
                <a:cs typeface="Cambria"/>
              </a:rPr>
              <a:t>после </a:t>
            </a:r>
            <a:r>
              <a:rPr lang="ru-RU" sz="2400" b="1" dirty="0" smtClean="0">
                <a:solidFill>
                  <a:srgbClr val="C00000"/>
                </a:solidFill>
                <a:latin typeface="Cambria"/>
                <a:cs typeface="Cambria"/>
              </a:rPr>
              <a:t>1</a:t>
            </a:r>
            <a:r>
              <a:rPr lang="ru-RU" sz="2400" b="1" spc="-5" dirty="0" smtClean="0">
                <a:solidFill>
                  <a:srgbClr val="C00000"/>
                </a:solidFill>
                <a:latin typeface="Cambria"/>
                <a:cs typeface="Cambria"/>
              </a:rPr>
              <a:t> февраля</a:t>
            </a:r>
            <a:endParaRPr sz="2400">
              <a:latin typeface="Cambria"/>
              <a:cs typeface="Cambria"/>
            </a:endParaRPr>
          </a:p>
          <a:p>
            <a:pPr marL="241300" marR="5080" indent="-161925">
              <a:lnSpc>
                <a:spcPts val="2590"/>
              </a:lnSpc>
              <a:spcBef>
                <a:spcPts val="1040"/>
              </a:spcBef>
            </a:pPr>
            <a:r>
              <a:rPr lang="ru-RU" sz="2400" dirty="0" smtClean="0">
                <a:solidFill>
                  <a:srgbClr val="001F5F"/>
                </a:solidFill>
                <a:latin typeface="Cambria"/>
                <a:cs typeface="Cambria"/>
              </a:rPr>
              <a:t>При наличии уважительных причин, подтвержденных документально в ГЭК. Не позднее чем за 2 недели до начала соответствующего экзамена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spc="-5" smtClean="0">
                <a:solidFill>
                  <a:srgbClr val="C00000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2750" y="2343175"/>
            <a:ext cx="5546725" cy="3699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9600" y="1000108"/>
            <a:ext cx="7848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Уровень ЕГЭ по </a:t>
            </a:r>
            <a:r>
              <a:rPr lang="ru-RU" sz="3200" b="1" dirty="0" smtClean="0">
                <a:solidFill>
                  <a:srgbClr val="FF0000"/>
                </a:solidFill>
              </a:rPr>
              <a:t>математике</a:t>
            </a:r>
            <a:r>
              <a:rPr lang="ru-RU" sz="3200" b="1" dirty="0" smtClean="0"/>
              <a:t> можно изменить, подав заявление в ГЭК не позднее чем за 2 недели до начала экзамена (без подтверждения уважительной причины)!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8256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501122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10.00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местного времени начало ГИА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09.00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– допуск в ППЭ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Допуск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при наличии паспорта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Опоздавшие!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Инструктаж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Рабочее место: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гелевая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ручка с чернилами черного цвета,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паспорт,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-средства обучения,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-лекарства, питание (при необходимости),</a:t>
            </a:r>
          </a:p>
          <a:p>
            <a:pPr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черновики, выданные в ППЭ.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Иные вещи- место для хранения личных участников экзаменов.</a:t>
            </a:r>
          </a:p>
          <a:p>
            <a:pPr>
              <a:buFontTx/>
              <a:buChar char="-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03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378</TotalTime>
  <Words>918</Words>
  <Application>Microsoft Office PowerPoint</Application>
  <PresentationFormat>Экран (4:3)</PresentationFormat>
  <Paragraphs>86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Печать КИМ будет производиться в  аудитории!</vt:lpstr>
      <vt:lpstr>Если обучающийся по состоянию здоровья не может  завершить выполнение экзаменационной работы, то  он досрочно покидает аудиторию. Экзамен может быть пересдан в резервные дни.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САЙТЫ  В  ПОМОЩЬ</vt:lpstr>
      <vt:lpstr>Сроки, места и порядок информирования о результатах ГИА-11 </vt:lpstr>
      <vt:lpstr>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admin18</cp:lastModifiedBy>
  <cp:revision>34</cp:revision>
  <dcterms:created xsi:type="dcterms:W3CDTF">2023-10-01T17:45:10Z</dcterms:created>
  <dcterms:modified xsi:type="dcterms:W3CDTF">2026-02-16T17:28:25Z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2023-10-01T00:00:00Z</vt:filetime>
  </property>
</Properties>
</file>