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0"/>
  </p:notesMasterIdLst>
  <p:sldIdLst>
    <p:sldId id="256" r:id="rId2"/>
    <p:sldId id="261" r:id="rId3"/>
    <p:sldId id="319" r:id="rId4"/>
    <p:sldId id="350" r:id="rId5"/>
    <p:sldId id="320" r:id="rId6"/>
    <p:sldId id="321" r:id="rId7"/>
    <p:sldId id="262" r:id="rId8"/>
    <p:sldId id="332" r:id="rId9"/>
    <p:sldId id="281" r:id="rId10"/>
    <p:sldId id="352" r:id="rId11"/>
    <p:sldId id="351" r:id="rId12"/>
    <p:sldId id="354" r:id="rId13"/>
    <p:sldId id="355" r:id="rId14"/>
    <p:sldId id="356" r:id="rId15"/>
    <p:sldId id="360" r:id="rId16"/>
    <p:sldId id="361" r:id="rId17"/>
    <p:sldId id="357" r:id="rId18"/>
    <p:sldId id="329" r:id="rId19"/>
    <p:sldId id="334" r:id="rId20"/>
    <p:sldId id="338" r:id="rId21"/>
    <p:sldId id="341" r:id="rId22"/>
    <p:sldId id="342" r:id="rId23"/>
    <p:sldId id="343" r:id="rId24"/>
    <p:sldId id="346" r:id="rId25"/>
    <p:sldId id="345" r:id="rId26"/>
    <p:sldId id="344" r:id="rId27"/>
    <p:sldId id="364" r:id="rId28"/>
    <p:sldId id="323" r:id="rId29"/>
    <p:sldId id="358" r:id="rId30"/>
    <p:sldId id="310" r:id="rId31"/>
    <p:sldId id="327" r:id="rId32"/>
    <p:sldId id="328" r:id="rId33"/>
    <p:sldId id="359" r:id="rId34"/>
    <p:sldId id="362" r:id="rId35"/>
    <p:sldId id="298" r:id="rId36"/>
    <p:sldId id="363" r:id="rId37"/>
    <p:sldId id="275" r:id="rId38"/>
    <p:sldId id="299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E9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704" autoAdjust="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2BC7BE-428B-4B09-B6F5-61AFA46EC57C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78ACDF-0E0E-4D60-872F-E1E27AE226DD}">
      <dgm:prSet phldrT="[Текст]" custT="1"/>
      <dgm:spPr/>
      <dgm:t>
        <a:bodyPr/>
        <a:lstStyle/>
        <a:p>
          <a:pPr algn="ctr"/>
          <a:r>
            <a:rPr lang="ru-RU" altLang="ru-RU" sz="3600" b="1" dirty="0" smtClean="0">
              <a:latin typeface="Times New Roman" pitchFamily="18" charset="0"/>
              <a:cs typeface="Times New Roman" pitchFamily="18" charset="0"/>
            </a:rPr>
            <a:t>ГИА </a:t>
          </a:r>
        </a:p>
        <a:p>
          <a:pPr algn="ctr"/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Включает 4 экзамена</a:t>
          </a:r>
          <a:endParaRPr lang="ru-RU" sz="4400" b="1" dirty="0"/>
        </a:p>
      </dgm:t>
    </dgm:pt>
    <dgm:pt modelId="{82D2B17E-7A38-4E36-8D7D-E83B38A1744D}" type="parTrans" cxnId="{14FBB25C-F74E-46AE-9B5F-A02088E83881}">
      <dgm:prSet/>
      <dgm:spPr/>
      <dgm:t>
        <a:bodyPr/>
        <a:lstStyle/>
        <a:p>
          <a:endParaRPr lang="ru-RU"/>
        </a:p>
      </dgm:t>
    </dgm:pt>
    <dgm:pt modelId="{25D38E97-E68B-4D00-8819-4EEE1FEE2B02}" type="sibTrans" cxnId="{14FBB25C-F74E-46AE-9B5F-A02088E83881}">
      <dgm:prSet/>
      <dgm:spPr/>
      <dgm:t>
        <a:bodyPr/>
        <a:lstStyle/>
        <a:p>
          <a:endParaRPr lang="ru-RU"/>
        </a:p>
      </dgm:t>
    </dgm:pt>
    <dgm:pt modelId="{031E4032-68DE-4EFC-AD85-3322495A86B7}">
      <dgm:prSet phldrT="[Текст]" custT="1"/>
      <dgm:spPr/>
      <dgm:t>
        <a:bodyPr/>
        <a:lstStyle/>
        <a:p>
          <a:r>
            <a:rPr lang="ru-RU" alt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обязательные</a:t>
          </a:r>
          <a:r>
            <a:rPr lang="ru-RU" alt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altLang="ru-RU" sz="2400" dirty="0" smtClean="0">
              <a:latin typeface="Times New Roman" pitchFamily="18" charset="0"/>
              <a:cs typeface="Times New Roman" pitchFamily="18" charset="0"/>
            </a:rPr>
            <a:t>экзамены </a:t>
          </a:r>
          <a:r>
            <a:rPr lang="ru-RU" alt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по русскому языку </a:t>
          </a:r>
          <a:br>
            <a:rPr lang="ru-RU" alt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alt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и математике</a:t>
          </a:r>
          <a:endParaRPr lang="ru-RU" sz="2400" b="1" dirty="0">
            <a:solidFill>
              <a:srgbClr val="FF0000"/>
            </a:solidFill>
          </a:endParaRPr>
        </a:p>
      </dgm:t>
    </dgm:pt>
    <dgm:pt modelId="{6D14F5CC-FFE4-4B8C-B361-82FBC93B90A9}" type="parTrans" cxnId="{D4C38A18-07B4-45A7-A338-71A2068C856C}">
      <dgm:prSet/>
      <dgm:spPr/>
      <dgm:t>
        <a:bodyPr/>
        <a:lstStyle/>
        <a:p>
          <a:endParaRPr lang="ru-RU"/>
        </a:p>
      </dgm:t>
    </dgm:pt>
    <dgm:pt modelId="{F76C5B22-CB6E-4811-AD48-D749FD31F4F2}" type="sibTrans" cxnId="{D4C38A18-07B4-45A7-A338-71A2068C856C}">
      <dgm:prSet/>
      <dgm:spPr/>
      <dgm:t>
        <a:bodyPr/>
        <a:lstStyle/>
        <a:p>
          <a:endParaRPr lang="ru-RU"/>
        </a:p>
      </dgm:t>
    </dgm:pt>
    <dgm:pt modelId="{34196F58-8B5B-45B2-A53A-56A72CB1F47D}">
      <dgm:prSet phldrT="[Текст]" custT="1"/>
      <dgm:spPr/>
      <dgm:t>
        <a:bodyPr/>
        <a:lstStyle/>
        <a:p>
          <a:r>
            <a:rPr lang="ru-RU" altLang="ru-RU" sz="1400" dirty="0" smtClean="0">
              <a:latin typeface="Times New Roman" pitchFamily="18" charset="0"/>
              <a:cs typeface="Times New Roman" pitchFamily="18" charset="0"/>
            </a:rPr>
            <a:t>физика</a:t>
          </a:r>
          <a:endParaRPr lang="ru-RU" sz="1400" dirty="0"/>
        </a:p>
      </dgm:t>
    </dgm:pt>
    <dgm:pt modelId="{C5F6628C-7889-4051-8DF2-D74F359D3C7B}" type="parTrans" cxnId="{9376A564-19E7-484B-BCF5-96F739694B58}">
      <dgm:prSet/>
      <dgm:spPr/>
      <dgm:t>
        <a:bodyPr/>
        <a:lstStyle/>
        <a:p>
          <a:endParaRPr lang="ru-RU"/>
        </a:p>
      </dgm:t>
    </dgm:pt>
    <dgm:pt modelId="{811C179D-B31D-426A-988C-561858EE758E}" type="sibTrans" cxnId="{9376A564-19E7-484B-BCF5-96F739694B58}">
      <dgm:prSet/>
      <dgm:spPr/>
      <dgm:t>
        <a:bodyPr/>
        <a:lstStyle/>
        <a:p>
          <a:endParaRPr lang="ru-RU"/>
        </a:p>
      </dgm:t>
    </dgm:pt>
    <dgm:pt modelId="{A42BA8BE-1FBA-46AC-9758-2ABCFD80B08D}">
      <dgm:prSet phldrT="[Текст]" custT="1"/>
      <dgm:spPr/>
      <dgm:t>
        <a:bodyPr/>
        <a:lstStyle/>
        <a:p>
          <a:r>
            <a:rPr lang="ru-RU" altLang="ru-RU" sz="1800" dirty="0" smtClean="0">
              <a:latin typeface="Times New Roman" pitchFamily="18" charset="0"/>
              <a:cs typeface="Times New Roman" pitchFamily="18" charset="0"/>
            </a:rPr>
            <a:t>экзамены по выбору обучающегося по </a:t>
          </a:r>
          <a:r>
            <a:rPr lang="ru-RU" altLang="ru-RU" sz="1800" b="1" dirty="0" smtClean="0">
              <a:latin typeface="Times New Roman" pitchFamily="18" charset="0"/>
              <a:cs typeface="Times New Roman" pitchFamily="18" charset="0"/>
            </a:rPr>
            <a:t>двум </a:t>
          </a:r>
          <a:r>
            <a:rPr lang="ru-RU" altLang="ru-RU" sz="1800" dirty="0" smtClean="0">
              <a:latin typeface="Times New Roman" pitchFamily="18" charset="0"/>
              <a:cs typeface="Times New Roman" pitchFamily="18" charset="0"/>
            </a:rPr>
            <a:t>учебным предметам из числа учебных предметов:</a:t>
          </a:r>
          <a:endParaRPr lang="ru-RU" sz="1800" dirty="0"/>
        </a:p>
      </dgm:t>
    </dgm:pt>
    <dgm:pt modelId="{A0F70C22-C460-4E7D-B237-83E2A17E99B9}" type="parTrans" cxnId="{020E4466-C227-4C5F-B2BE-4415B685816D}">
      <dgm:prSet/>
      <dgm:spPr/>
      <dgm:t>
        <a:bodyPr/>
        <a:lstStyle/>
        <a:p>
          <a:endParaRPr lang="ru-RU"/>
        </a:p>
      </dgm:t>
    </dgm:pt>
    <dgm:pt modelId="{B290CB9F-A869-4790-B023-3F415E7A0695}" type="sibTrans" cxnId="{020E4466-C227-4C5F-B2BE-4415B685816D}">
      <dgm:prSet/>
      <dgm:spPr/>
      <dgm:t>
        <a:bodyPr/>
        <a:lstStyle/>
        <a:p>
          <a:endParaRPr lang="ru-RU"/>
        </a:p>
      </dgm:t>
    </dgm:pt>
    <dgm:pt modelId="{B2C7559B-999A-40FC-85E1-7313B47E92DE}">
      <dgm:prSet phldrT="[Текст]" custT="1"/>
      <dgm:spPr/>
      <dgm:t>
        <a:bodyPr/>
        <a:lstStyle/>
        <a:p>
          <a:r>
            <a:rPr lang="ru-RU" altLang="ru-RU" sz="1400" dirty="0" smtClean="0">
              <a:latin typeface="Times New Roman" pitchFamily="18" charset="0"/>
              <a:cs typeface="Times New Roman" pitchFamily="18" charset="0"/>
            </a:rPr>
            <a:t>информатика и ИКТ</a:t>
          </a:r>
          <a:endParaRPr lang="ru-RU" sz="1400" dirty="0"/>
        </a:p>
      </dgm:t>
    </dgm:pt>
    <dgm:pt modelId="{129398F1-881C-4AB6-A148-9C8BE3F42537}" type="sibTrans" cxnId="{EAE36C9F-157B-4B1C-9D78-38DE41B50ADC}">
      <dgm:prSet/>
      <dgm:spPr/>
      <dgm:t>
        <a:bodyPr/>
        <a:lstStyle/>
        <a:p>
          <a:endParaRPr lang="ru-RU"/>
        </a:p>
      </dgm:t>
    </dgm:pt>
    <dgm:pt modelId="{6744FA0C-9E7E-4E41-BC13-9EB98DCFF5DC}" type="parTrans" cxnId="{EAE36C9F-157B-4B1C-9D78-38DE41B50ADC}">
      <dgm:prSet/>
      <dgm:spPr/>
      <dgm:t>
        <a:bodyPr/>
        <a:lstStyle/>
        <a:p>
          <a:endParaRPr lang="ru-RU"/>
        </a:p>
      </dgm:t>
    </dgm:pt>
    <dgm:pt modelId="{C49C6865-A276-43A5-88D5-A1D83AC5F3BA}">
      <dgm:prSet phldrT="[Текст]" custT="1"/>
      <dgm:spPr/>
      <dgm:t>
        <a:bodyPr/>
        <a:lstStyle/>
        <a:p>
          <a:r>
            <a:rPr lang="ru-RU" altLang="ru-RU" sz="1400" dirty="0" smtClean="0">
              <a:latin typeface="Times New Roman" pitchFamily="18" charset="0"/>
              <a:cs typeface="Times New Roman" pitchFamily="18" charset="0"/>
            </a:rPr>
            <a:t>иностранные языки (английский, французский, немецкий и испанский языки)</a:t>
          </a:r>
          <a:endParaRPr lang="ru-RU" sz="1400" dirty="0"/>
        </a:p>
      </dgm:t>
    </dgm:pt>
    <dgm:pt modelId="{65EC161A-0DE4-495A-9247-555B311FB67F}" type="sibTrans" cxnId="{0A60F5D8-59F4-464A-9E6D-40C297ED8F70}">
      <dgm:prSet/>
      <dgm:spPr/>
      <dgm:t>
        <a:bodyPr/>
        <a:lstStyle/>
        <a:p>
          <a:endParaRPr lang="ru-RU"/>
        </a:p>
      </dgm:t>
    </dgm:pt>
    <dgm:pt modelId="{165C8BB7-9809-4A8D-B710-C7555A4FFACB}" type="parTrans" cxnId="{0A60F5D8-59F4-464A-9E6D-40C297ED8F70}">
      <dgm:prSet/>
      <dgm:spPr/>
      <dgm:t>
        <a:bodyPr/>
        <a:lstStyle/>
        <a:p>
          <a:endParaRPr lang="ru-RU"/>
        </a:p>
      </dgm:t>
    </dgm:pt>
    <dgm:pt modelId="{57A8CCCD-5CF2-4382-8122-F9851142458D}">
      <dgm:prSet phldrT="[Текст]" custT="1"/>
      <dgm:spPr/>
      <dgm:t>
        <a:bodyPr/>
        <a:lstStyle/>
        <a:p>
          <a:r>
            <a:rPr lang="ru-RU" altLang="ru-RU" sz="1400" dirty="0" smtClean="0">
              <a:latin typeface="Times New Roman" pitchFamily="18" charset="0"/>
              <a:cs typeface="Times New Roman" pitchFamily="18" charset="0"/>
            </a:rPr>
            <a:t>обществознание</a:t>
          </a:r>
          <a:endParaRPr lang="ru-RU" sz="1400" dirty="0"/>
        </a:p>
      </dgm:t>
    </dgm:pt>
    <dgm:pt modelId="{1DB49C7C-74BE-416F-9210-8EF3BCB91199}" type="sibTrans" cxnId="{D5513D62-8955-477A-A9C3-EC976BEECC28}">
      <dgm:prSet/>
      <dgm:spPr/>
      <dgm:t>
        <a:bodyPr/>
        <a:lstStyle/>
        <a:p>
          <a:endParaRPr lang="ru-RU"/>
        </a:p>
      </dgm:t>
    </dgm:pt>
    <dgm:pt modelId="{3D7E23F3-898F-4C08-A2E4-68FF60667551}" type="parTrans" cxnId="{D5513D62-8955-477A-A9C3-EC976BEECC28}">
      <dgm:prSet/>
      <dgm:spPr/>
      <dgm:t>
        <a:bodyPr/>
        <a:lstStyle/>
        <a:p>
          <a:endParaRPr lang="ru-RU"/>
        </a:p>
      </dgm:t>
    </dgm:pt>
    <dgm:pt modelId="{F4A4F8AF-9B4E-4E26-8D2C-028084989B1D}">
      <dgm:prSet phldrT="[Текст]" custT="1"/>
      <dgm:spPr/>
      <dgm:t>
        <a:bodyPr/>
        <a:lstStyle/>
        <a:p>
          <a:r>
            <a:rPr lang="ru-RU" altLang="ru-RU" sz="1400" dirty="0" smtClean="0">
              <a:latin typeface="Times New Roman" pitchFamily="18" charset="0"/>
              <a:cs typeface="Times New Roman" pitchFamily="18" charset="0"/>
            </a:rPr>
            <a:t>история</a:t>
          </a:r>
          <a:endParaRPr lang="ru-RU" sz="1400" dirty="0"/>
        </a:p>
      </dgm:t>
    </dgm:pt>
    <dgm:pt modelId="{0160DEA8-CFEA-4260-8D0A-CF3FFAC9886F}" type="sibTrans" cxnId="{A0D80054-5AB5-4AD5-B5DD-D59C055DB172}">
      <dgm:prSet/>
      <dgm:spPr/>
      <dgm:t>
        <a:bodyPr/>
        <a:lstStyle/>
        <a:p>
          <a:endParaRPr lang="ru-RU"/>
        </a:p>
      </dgm:t>
    </dgm:pt>
    <dgm:pt modelId="{C6291A1D-5E49-40EE-B178-EBF58C0D26D6}" type="parTrans" cxnId="{A0D80054-5AB5-4AD5-B5DD-D59C055DB172}">
      <dgm:prSet/>
      <dgm:spPr/>
      <dgm:t>
        <a:bodyPr/>
        <a:lstStyle/>
        <a:p>
          <a:endParaRPr lang="ru-RU"/>
        </a:p>
      </dgm:t>
    </dgm:pt>
    <dgm:pt modelId="{CE98DF7B-2244-4A86-87D7-B21D3148BC7C}">
      <dgm:prSet phldrT="[Текст]" custT="1"/>
      <dgm:spPr/>
      <dgm:t>
        <a:bodyPr/>
        <a:lstStyle/>
        <a:p>
          <a:r>
            <a:rPr lang="ru-RU" altLang="ru-RU" sz="1400" dirty="0" smtClean="0">
              <a:latin typeface="Times New Roman" pitchFamily="18" charset="0"/>
              <a:cs typeface="Times New Roman" pitchFamily="18" charset="0"/>
            </a:rPr>
            <a:t>география</a:t>
          </a:r>
          <a:endParaRPr lang="ru-RU" sz="1400" dirty="0"/>
        </a:p>
      </dgm:t>
    </dgm:pt>
    <dgm:pt modelId="{EE9FA013-6D4C-4C10-A574-FF0D72AC24AD}" type="sibTrans" cxnId="{882E4AA5-85F8-4DE8-A3A5-9726348ED5E6}">
      <dgm:prSet/>
      <dgm:spPr/>
      <dgm:t>
        <a:bodyPr/>
        <a:lstStyle/>
        <a:p>
          <a:endParaRPr lang="ru-RU"/>
        </a:p>
      </dgm:t>
    </dgm:pt>
    <dgm:pt modelId="{06ADDD9D-41FC-4F2D-8E7D-16CE9EF00184}" type="parTrans" cxnId="{882E4AA5-85F8-4DE8-A3A5-9726348ED5E6}">
      <dgm:prSet/>
      <dgm:spPr/>
      <dgm:t>
        <a:bodyPr/>
        <a:lstStyle/>
        <a:p>
          <a:endParaRPr lang="ru-RU"/>
        </a:p>
      </dgm:t>
    </dgm:pt>
    <dgm:pt modelId="{8D24DAB3-2342-4A02-96DA-A7ACFA756643}">
      <dgm:prSet phldrT="[Текст]" custT="1"/>
      <dgm:spPr/>
      <dgm:t>
        <a:bodyPr/>
        <a:lstStyle/>
        <a:p>
          <a:r>
            <a:rPr lang="ru-RU" altLang="ru-RU" sz="1400" dirty="0" smtClean="0">
              <a:latin typeface="Times New Roman" pitchFamily="18" charset="0"/>
              <a:cs typeface="Times New Roman" pitchFamily="18" charset="0"/>
            </a:rPr>
            <a:t>литература</a:t>
          </a:r>
          <a:endParaRPr lang="ru-RU" sz="1400" dirty="0"/>
        </a:p>
      </dgm:t>
    </dgm:pt>
    <dgm:pt modelId="{320792DD-3C70-4BAD-8C41-C9E2EFD78FAF}" type="sibTrans" cxnId="{3E97FEF9-5957-4681-B023-E64CAECB8047}">
      <dgm:prSet/>
      <dgm:spPr/>
      <dgm:t>
        <a:bodyPr/>
        <a:lstStyle/>
        <a:p>
          <a:endParaRPr lang="ru-RU"/>
        </a:p>
      </dgm:t>
    </dgm:pt>
    <dgm:pt modelId="{9D6A3F85-47D3-4B7D-9591-23782A3D4445}" type="parTrans" cxnId="{3E97FEF9-5957-4681-B023-E64CAECB8047}">
      <dgm:prSet/>
      <dgm:spPr/>
      <dgm:t>
        <a:bodyPr/>
        <a:lstStyle/>
        <a:p>
          <a:endParaRPr lang="ru-RU"/>
        </a:p>
      </dgm:t>
    </dgm:pt>
    <dgm:pt modelId="{E0CDA489-9DEF-46CC-A9D2-CC606F54FB92}">
      <dgm:prSet phldrT="[Текст]" custT="1"/>
      <dgm:spPr/>
      <dgm:t>
        <a:bodyPr/>
        <a:lstStyle/>
        <a:p>
          <a:r>
            <a:rPr lang="ru-RU" altLang="ru-RU" sz="1400" dirty="0" smtClean="0">
              <a:latin typeface="Times New Roman" pitchFamily="18" charset="0"/>
              <a:cs typeface="Times New Roman" pitchFamily="18" charset="0"/>
            </a:rPr>
            <a:t>биология</a:t>
          </a:r>
          <a:endParaRPr lang="ru-RU" sz="1400" dirty="0"/>
        </a:p>
      </dgm:t>
    </dgm:pt>
    <dgm:pt modelId="{68E802D5-C243-40F5-B95B-E60CF942744B}" type="sibTrans" cxnId="{9B43DFD9-96DC-415A-A754-44438F708CF2}">
      <dgm:prSet/>
      <dgm:spPr/>
      <dgm:t>
        <a:bodyPr/>
        <a:lstStyle/>
        <a:p>
          <a:endParaRPr lang="ru-RU"/>
        </a:p>
      </dgm:t>
    </dgm:pt>
    <dgm:pt modelId="{5B0C7FE0-90A1-4A49-9909-66AE741F0751}" type="parTrans" cxnId="{9B43DFD9-96DC-415A-A754-44438F708CF2}">
      <dgm:prSet/>
      <dgm:spPr/>
      <dgm:t>
        <a:bodyPr/>
        <a:lstStyle/>
        <a:p>
          <a:endParaRPr lang="ru-RU"/>
        </a:p>
      </dgm:t>
    </dgm:pt>
    <dgm:pt modelId="{6784F974-D21A-44E0-8C10-6B5FEB5A10B7}">
      <dgm:prSet phldrT="[Текст]" custT="1"/>
      <dgm:spPr/>
      <dgm:t>
        <a:bodyPr/>
        <a:lstStyle/>
        <a:p>
          <a:r>
            <a:rPr lang="ru-RU" altLang="ru-RU" sz="1400" dirty="0" smtClean="0">
              <a:latin typeface="Times New Roman" pitchFamily="18" charset="0"/>
              <a:cs typeface="Times New Roman" pitchFamily="18" charset="0"/>
            </a:rPr>
            <a:t>химия</a:t>
          </a:r>
          <a:endParaRPr lang="ru-RU" sz="1400" dirty="0"/>
        </a:p>
      </dgm:t>
    </dgm:pt>
    <dgm:pt modelId="{954A8D8F-50AE-4B48-934C-6DBCDD4074B3}" type="sibTrans" cxnId="{F3109CCC-F665-4832-B1CA-C482097F5B6C}">
      <dgm:prSet/>
      <dgm:spPr/>
      <dgm:t>
        <a:bodyPr/>
        <a:lstStyle/>
        <a:p>
          <a:endParaRPr lang="ru-RU"/>
        </a:p>
      </dgm:t>
    </dgm:pt>
    <dgm:pt modelId="{E41AFBD3-1976-40F7-8922-418A90568A26}" type="parTrans" cxnId="{F3109CCC-F665-4832-B1CA-C482097F5B6C}">
      <dgm:prSet/>
      <dgm:spPr/>
      <dgm:t>
        <a:bodyPr/>
        <a:lstStyle/>
        <a:p>
          <a:endParaRPr lang="ru-RU"/>
        </a:p>
      </dgm:t>
    </dgm:pt>
    <dgm:pt modelId="{5C0AF50F-9C1E-4127-8046-B22AAE364B37}" type="pres">
      <dgm:prSet presAssocID="{772BC7BE-428B-4B09-B6F5-61AFA46EC57C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495531A-BF93-4E40-A1A4-F3F52E18B549}" type="pres">
      <dgm:prSet presAssocID="{772BC7BE-428B-4B09-B6F5-61AFA46EC57C}" presName="outerBox" presStyleCnt="0"/>
      <dgm:spPr/>
    </dgm:pt>
    <dgm:pt modelId="{F7FB6ACE-592F-45AC-80CA-3CA386371779}" type="pres">
      <dgm:prSet presAssocID="{772BC7BE-428B-4B09-B6F5-61AFA46EC57C}" presName="outerBoxParent" presStyleLbl="node1" presStyleIdx="0" presStyleCnt="1"/>
      <dgm:spPr/>
      <dgm:t>
        <a:bodyPr/>
        <a:lstStyle/>
        <a:p>
          <a:endParaRPr lang="ru-RU"/>
        </a:p>
      </dgm:t>
    </dgm:pt>
    <dgm:pt modelId="{09AEC337-BB16-430E-AC8C-67B2DA8051FC}" type="pres">
      <dgm:prSet presAssocID="{772BC7BE-428B-4B09-B6F5-61AFA46EC57C}" presName="outerBoxChildren" presStyleCnt="0"/>
      <dgm:spPr/>
    </dgm:pt>
    <dgm:pt modelId="{DC669692-05F8-47EC-B222-3AF21A605085}" type="pres">
      <dgm:prSet presAssocID="{031E4032-68DE-4EFC-AD85-3322495A86B7}" presName="oChild" presStyleLbl="fgAcc1" presStyleIdx="0" presStyleCnt="2" custScaleX="86760" custLinFactX="-1672" custLinFactNeighborX="-100000" custLinFactNeighborY="-20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2B51EB-739E-40E7-8E87-1B09F09F433E}" type="pres">
      <dgm:prSet presAssocID="{F76C5B22-CB6E-4811-AD48-D749FD31F4F2}" presName="outerSibTrans" presStyleCnt="0"/>
      <dgm:spPr/>
    </dgm:pt>
    <dgm:pt modelId="{A59602CE-976F-4C1B-AC9E-C902D44B02E6}" type="pres">
      <dgm:prSet presAssocID="{A42BA8BE-1FBA-46AC-9758-2ABCFD80B08D}" presName="oChild" presStyleLbl="fgAcc1" presStyleIdx="1" presStyleCnt="2" custScaleX="104110" custScaleY="135939" custLinFactNeighborX="51822" custLinFactNeighborY="-24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43DFD9-96DC-415A-A754-44438F708CF2}" srcId="{A42BA8BE-1FBA-46AC-9758-2ABCFD80B08D}" destId="{E0CDA489-9DEF-46CC-A9D2-CC606F54FB92}" srcOrd="2" destOrd="0" parTransId="{5B0C7FE0-90A1-4A49-9909-66AE741F0751}" sibTransId="{68E802D5-C243-40F5-B95B-E60CF942744B}"/>
    <dgm:cxn modelId="{020E4466-C227-4C5F-B2BE-4415B685816D}" srcId="{9878ACDF-0E0E-4D60-872F-E1E27AE226DD}" destId="{A42BA8BE-1FBA-46AC-9758-2ABCFD80B08D}" srcOrd="1" destOrd="0" parTransId="{A0F70C22-C460-4E7D-B237-83E2A17E99B9}" sibTransId="{B290CB9F-A869-4790-B023-3F415E7A0695}"/>
    <dgm:cxn modelId="{EAE36C9F-157B-4B1C-9D78-38DE41B50ADC}" srcId="{A42BA8BE-1FBA-46AC-9758-2ABCFD80B08D}" destId="{B2C7559B-999A-40FC-85E1-7313B47E92DE}" srcOrd="8" destOrd="0" parTransId="{6744FA0C-9E7E-4E41-BC13-9EB98DCFF5DC}" sibTransId="{129398F1-881C-4AB6-A148-9C8BE3F42537}"/>
    <dgm:cxn modelId="{9376A564-19E7-484B-BCF5-96F739694B58}" srcId="{A42BA8BE-1FBA-46AC-9758-2ABCFD80B08D}" destId="{34196F58-8B5B-45B2-A53A-56A72CB1F47D}" srcOrd="0" destOrd="0" parTransId="{C5F6628C-7889-4051-8DF2-D74F359D3C7B}" sibTransId="{811C179D-B31D-426A-988C-561858EE758E}"/>
    <dgm:cxn modelId="{ADF6946A-A986-4706-A5D8-A5020A482DC4}" type="presOf" srcId="{6784F974-D21A-44E0-8C10-6B5FEB5A10B7}" destId="{A59602CE-976F-4C1B-AC9E-C902D44B02E6}" srcOrd="0" destOrd="2" presId="urn:microsoft.com/office/officeart/2005/8/layout/target2"/>
    <dgm:cxn modelId="{A0D80054-5AB5-4AD5-B5DD-D59C055DB172}" srcId="{A42BA8BE-1FBA-46AC-9758-2ABCFD80B08D}" destId="{F4A4F8AF-9B4E-4E26-8D2C-028084989B1D}" srcOrd="5" destOrd="0" parTransId="{C6291A1D-5E49-40EE-B178-EBF58C0D26D6}" sibTransId="{0160DEA8-CFEA-4260-8D0A-CF3FFAC9886F}"/>
    <dgm:cxn modelId="{D5513D62-8955-477A-A9C3-EC976BEECC28}" srcId="{A42BA8BE-1FBA-46AC-9758-2ABCFD80B08D}" destId="{57A8CCCD-5CF2-4382-8122-F9851142458D}" srcOrd="6" destOrd="0" parTransId="{3D7E23F3-898F-4C08-A2E4-68FF60667551}" sibTransId="{1DB49C7C-74BE-416F-9210-8EF3BCB91199}"/>
    <dgm:cxn modelId="{882E4AA5-85F8-4DE8-A3A5-9726348ED5E6}" srcId="{A42BA8BE-1FBA-46AC-9758-2ABCFD80B08D}" destId="{CE98DF7B-2244-4A86-87D7-B21D3148BC7C}" srcOrd="4" destOrd="0" parTransId="{06ADDD9D-41FC-4F2D-8E7D-16CE9EF00184}" sibTransId="{EE9FA013-6D4C-4C10-A574-FF0D72AC24AD}"/>
    <dgm:cxn modelId="{30A8393B-E5DE-4E70-9709-D95CA1D7D7FC}" type="presOf" srcId="{E0CDA489-9DEF-46CC-A9D2-CC606F54FB92}" destId="{A59602CE-976F-4C1B-AC9E-C902D44B02E6}" srcOrd="0" destOrd="3" presId="urn:microsoft.com/office/officeart/2005/8/layout/target2"/>
    <dgm:cxn modelId="{35709D5F-8B52-43DC-A8D6-D39B860FB7AC}" type="presOf" srcId="{B2C7559B-999A-40FC-85E1-7313B47E92DE}" destId="{A59602CE-976F-4C1B-AC9E-C902D44B02E6}" srcOrd="0" destOrd="9" presId="urn:microsoft.com/office/officeart/2005/8/layout/target2"/>
    <dgm:cxn modelId="{9D6C56F2-35FE-45B4-A56F-DC3A050ED31B}" type="presOf" srcId="{772BC7BE-428B-4B09-B6F5-61AFA46EC57C}" destId="{5C0AF50F-9C1E-4127-8046-B22AAE364B37}" srcOrd="0" destOrd="0" presId="urn:microsoft.com/office/officeart/2005/8/layout/target2"/>
    <dgm:cxn modelId="{DC187419-3240-400C-9439-0A80B9E2DB16}" type="presOf" srcId="{031E4032-68DE-4EFC-AD85-3322495A86B7}" destId="{DC669692-05F8-47EC-B222-3AF21A605085}" srcOrd="0" destOrd="0" presId="urn:microsoft.com/office/officeart/2005/8/layout/target2"/>
    <dgm:cxn modelId="{3E97FEF9-5957-4681-B023-E64CAECB8047}" srcId="{A42BA8BE-1FBA-46AC-9758-2ABCFD80B08D}" destId="{8D24DAB3-2342-4A02-96DA-A7ACFA756643}" srcOrd="3" destOrd="0" parTransId="{9D6A3F85-47D3-4B7D-9591-23782A3D4445}" sibTransId="{320792DD-3C70-4BAD-8C41-C9E2EFD78FAF}"/>
    <dgm:cxn modelId="{14FBB25C-F74E-46AE-9B5F-A02088E83881}" srcId="{772BC7BE-428B-4B09-B6F5-61AFA46EC57C}" destId="{9878ACDF-0E0E-4D60-872F-E1E27AE226DD}" srcOrd="0" destOrd="0" parTransId="{82D2B17E-7A38-4E36-8D7D-E83B38A1744D}" sibTransId="{25D38E97-E68B-4D00-8819-4EEE1FEE2B02}"/>
    <dgm:cxn modelId="{D35451CD-9A10-43E7-847F-61F48498C53A}" type="presOf" srcId="{57A8CCCD-5CF2-4382-8122-F9851142458D}" destId="{A59602CE-976F-4C1B-AC9E-C902D44B02E6}" srcOrd="0" destOrd="7" presId="urn:microsoft.com/office/officeart/2005/8/layout/target2"/>
    <dgm:cxn modelId="{65961BC9-AEEE-4016-840C-9E69FA5B614F}" type="presOf" srcId="{A42BA8BE-1FBA-46AC-9758-2ABCFD80B08D}" destId="{A59602CE-976F-4C1B-AC9E-C902D44B02E6}" srcOrd="0" destOrd="0" presId="urn:microsoft.com/office/officeart/2005/8/layout/target2"/>
    <dgm:cxn modelId="{69BD6766-B492-4133-A8CC-1C112F0DBBD4}" type="presOf" srcId="{34196F58-8B5B-45B2-A53A-56A72CB1F47D}" destId="{A59602CE-976F-4C1B-AC9E-C902D44B02E6}" srcOrd="0" destOrd="1" presId="urn:microsoft.com/office/officeart/2005/8/layout/target2"/>
    <dgm:cxn modelId="{E727743C-89EC-4DB0-81F2-1DD95A1D2FDB}" type="presOf" srcId="{CE98DF7B-2244-4A86-87D7-B21D3148BC7C}" destId="{A59602CE-976F-4C1B-AC9E-C902D44B02E6}" srcOrd="0" destOrd="5" presId="urn:microsoft.com/office/officeart/2005/8/layout/target2"/>
    <dgm:cxn modelId="{B2C8A8D6-C14C-4B26-8D06-C0BB2C6D119D}" type="presOf" srcId="{9878ACDF-0E0E-4D60-872F-E1E27AE226DD}" destId="{F7FB6ACE-592F-45AC-80CA-3CA386371779}" srcOrd="0" destOrd="0" presId="urn:microsoft.com/office/officeart/2005/8/layout/target2"/>
    <dgm:cxn modelId="{0A60F5D8-59F4-464A-9E6D-40C297ED8F70}" srcId="{A42BA8BE-1FBA-46AC-9758-2ABCFD80B08D}" destId="{C49C6865-A276-43A5-88D5-A1D83AC5F3BA}" srcOrd="7" destOrd="0" parTransId="{165C8BB7-9809-4A8D-B710-C7555A4FFACB}" sibTransId="{65EC161A-0DE4-495A-9247-555B311FB67F}"/>
    <dgm:cxn modelId="{F3109CCC-F665-4832-B1CA-C482097F5B6C}" srcId="{A42BA8BE-1FBA-46AC-9758-2ABCFD80B08D}" destId="{6784F974-D21A-44E0-8C10-6B5FEB5A10B7}" srcOrd="1" destOrd="0" parTransId="{E41AFBD3-1976-40F7-8922-418A90568A26}" sibTransId="{954A8D8F-50AE-4B48-934C-6DBCDD4074B3}"/>
    <dgm:cxn modelId="{D4C38A18-07B4-45A7-A338-71A2068C856C}" srcId="{9878ACDF-0E0E-4D60-872F-E1E27AE226DD}" destId="{031E4032-68DE-4EFC-AD85-3322495A86B7}" srcOrd="0" destOrd="0" parTransId="{6D14F5CC-FFE4-4B8C-B361-82FBC93B90A9}" sibTransId="{F76C5B22-CB6E-4811-AD48-D749FD31F4F2}"/>
    <dgm:cxn modelId="{3727DF50-AE47-473E-AC44-17E7C0F4498B}" type="presOf" srcId="{8D24DAB3-2342-4A02-96DA-A7ACFA756643}" destId="{A59602CE-976F-4C1B-AC9E-C902D44B02E6}" srcOrd="0" destOrd="4" presId="urn:microsoft.com/office/officeart/2005/8/layout/target2"/>
    <dgm:cxn modelId="{45043BDB-E3F2-4D03-A2E9-107CEBDFDD25}" type="presOf" srcId="{C49C6865-A276-43A5-88D5-A1D83AC5F3BA}" destId="{A59602CE-976F-4C1B-AC9E-C902D44B02E6}" srcOrd="0" destOrd="8" presId="urn:microsoft.com/office/officeart/2005/8/layout/target2"/>
    <dgm:cxn modelId="{7EF76C3C-5573-4734-AE78-A5085DD31361}" type="presOf" srcId="{F4A4F8AF-9B4E-4E26-8D2C-028084989B1D}" destId="{A59602CE-976F-4C1B-AC9E-C902D44B02E6}" srcOrd="0" destOrd="6" presId="urn:microsoft.com/office/officeart/2005/8/layout/target2"/>
    <dgm:cxn modelId="{8076C8F7-A2B0-4C50-B8B0-FF68FDD2DE39}" type="presParOf" srcId="{5C0AF50F-9C1E-4127-8046-B22AAE364B37}" destId="{B495531A-BF93-4E40-A1A4-F3F52E18B549}" srcOrd="0" destOrd="0" presId="urn:microsoft.com/office/officeart/2005/8/layout/target2"/>
    <dgm:cxn modelId="{5410DFCE-AC8F-47DB-8154-EEDB07EC2163}" type="presParOf" srcId="{B495531A-BF93-4E40-A1A4-F3F52E18B549}" destId="{F7FB6ACE-592F-45AC-80CA-3CA386371779}" srcOrd="0" destOrd="0" presId="urn:microsoft.com/office/officeart/2005/8/layout/target2"/>
    <dgm:cxn modelId="{DEDD4D18-1072-41A3-824D-DE16A0D0B824}" type="presParOf" srcId="{B495531A-BF93-4E40-A1A4-F3F52E18B549}" destId="{09AEC337-BB16-430E-AC8C-67B2DA8051FC}" srcOrd="1" destOrd="0" presId="urn:microsoft.com/office/officeart/2005/8/layout/target2"/>
    <dgm:cxn modelId="{B98FA24E-0570-49DE-AE22-14F209648F05}" type="presParOf" srcId="{09AEC337-BB16-430E-AC8C-67B2DA8051FC}" destId="{DC669692-05F8-47EC-B222-3AF21A605085}" srcOrd="0" destOrd="0" presId="urn:microsoft.com/office/officeart/2005/8/layout/target2"/>
    <dgm:cxn modelId="{0FC55CEE-3115-4001-9AAB-161E1E0D180B}" type="presParOf" srcId="{09AEC337-BB16-430E-AC8C-67B2DA8051FC}" destId="{B92B51EB-739E-40E7-8E87-1B09F09F433E}" srcOrd="1" destOrd="0" presId="urn:microsoft.com/office/officeart/2005/8/layout/target2"/>
    <dgm:cxn modelId="{D58972F6-1DD1-4FB7-8E75-F05CC5E9F3F6}" type="presParOf" srcId="{09AEC337-BB16-430E-AC8C-67B2DA8051FC}" destId="{A59602CE-976F-4C1B-AC9E-C902D44B02E6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72BC7BE-428B-4B09-B6F5-61AFA46EC57C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78ACDF-0E0E-4D60-872F-E1E27AE226DD}">
      <dgm:prSet phldrT="[Текст]" custT="1"/>
      <dgm:spPr/>
      <dgm:t>
        <a:bodyPr/>
        <a:lstStyle/>
        <a:p>
          <a:pPr algn="ctr"/>
          <a:r>
            <a:rPr lang="ru-RU" altLang="ru-RU" sz="3600" b="1" dirty="0" smtClean="0">
              <a:latin typeface="Times New Roman" pitchFamily="18" charset="0"/>
              <a:cs typeface="Times New Roman" pitchFamily="18" charset="0"/>
            </a:rPr>
            <a:t>ГИА инвалиды, ОВЗ </a:t>
          </a:r>
        </a:p>
        <a:p>
          <a:pPr algn="ctr"/>
          <a:r>
            <a:rPr lang="ru-RU" sz="3600" b="1" dirty="0" smtClean="0">
              <a:latin typeface="Times New Roman" pitchFamily="18" charset="0"/>
              <a:cs typeface="Times New Roman" pitchFamily="18" charset="0"/>
            </a:rPr>
            <a:t>Включает 2 экзамена</a:t>
          </a:r>
          <a:endParaRPr lang="ru-RU" sz="4400" b="1" dirty="0"/>
        </a:p>
      </dgm:t>
    </dgm:pt>
    <dgm:pt modelId="{82D2B17E-7A38-4E36-8D7D-E83B38A1744D}" type="parTrans" cxnId="{14FBB25C-F74E-46AE-9B5F-A02088E83881}">
      <dgm:prSet/>
      <dgm:spPr/>
      <dgm:t>
        <a:bodyPr/>
        <a:lstStyle/>
        <a:p>
          <a:endParaRPr lang="ru-RU"/>
        </a:p>
      </dgm:t>
    </dgm:pt>
    <dgm:pt modelId="{25D38E97-E68B-4D00-8819-4EEE1FEE2B02}" type="sibTrans" cxnId="{14FBB25C-F74E-46AE-9B5F-A02088E83881}">
      <dgm:prSet/>
      <dgm:spPr/>
      <dgm:t>
        <a:bodyPr/>
        <a:lstStyle/>
        <a:p>
          <a:endParaRPr lang="ru-RU"/>
        </a:p>
      </dgm:t>
    </dgm:pt>
    <dgm:pt modelId="{031E4032-68DE-4EFC-AD85-3322495A86B7}">
      <dgm:prSet phldrT="[Текст]" custT="1"/>
      <dgm:spPr/>
      <dgm:t>
        <a:bodyPr/>
        <a:lstStyle/>
        <a:p>
          <a:r>
            <a:rPr lang="ru-RU" alt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обязательные</a:t>
          </a:r>
          <a:r>
            <a:rPr lang="ru-RU" alt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altLang="ru-RU" sz="2400" dirty="0" smtClean="0">
              <a:latin typeface="Times New Roman" pitchFamily="18" charset="0"/>
              <a:cs typeface="Times New Roman" pitchFamily="18" charset="0"/>
            </a:rPr>
            <a:t>экзамены </a:t>
          </a:r>
          <a:r>
            <a:rPr lang="ru-RU" alt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по русскому языку </a:t>
          </a:r>
          <a:br>
            <a:rPr lang="ru-RU" alt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alt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и математике</a:t>
          </a:r>
          <a:endParaRPr lang="ru-RU" sz="2400" b="1" dirty="0">
            <a:solidFill>
              <a:srgbClr val="FF0000"/>
            </a:solidFill>
          </a:endParaRPr>
        </a:p>
      </dgm:t>
    </dgm:pt>
    <dgm:pt modelId="{6D14F5CC-FFE4-4B8C-B361-82FBC93B90A9}" type="parTrans" cxnId="{D4C38A18-07B4-45A7-A338-71A2068C856C}">
      <dgm:prSet/>
      <dgm:spPr/>
      <dgm:t>
        <a:bodyPr/>
        <a:lstStyle/>
        <a:p>
          <a:endParaRPr lang="ru-RU"/>
        </a:p>
      </dgm:t>
    </dgm:pt>
    <dgm:pt modelId="{F76C5B22-CB6E-4811-AD48-D749FD31F4F2}" type="sibTrans" cxnId="{D4C38A18-07B4-45A7-A338-71A2068C856C}">
      <dgm:prSet/>
      <dgm:spPr/>
      <dgm:t>
        <a:bodyPr/>
        <a:lstStyle/>
        <a:p>
          <a:endParaRPr lang="ru-RU"/>
        </a:p>
      </dgm:t>
    </dgm:pt>
    <dgm:pt modelId="{A42BA8BE-1FBA-46AC-9758-2ABCFD80B08D}">
      <dgm:prSet phldrT="[Текст]" custT="1"/>
      <dgm:spPr/>
      <dgm:t>
        <a:bodyPr/>
        <a:lstStyle/>
        <a:p>
          <a:r>
            <a:rPr lang="ru-RU" sz="1800" dirty="0" smtClean="0"/>
            <a:t>Справка +ПМК</a:t>
          </a:r>
          <a:endParaRPr lang="ru-RU" sz="1800" dirty="0"/>
        </a:p>
      </dgm:t>
    </dgm:pt>
    <dgm:pt modelId="{A0F70C22-C460-4E7D-B237-83E2A17E99B9}" type="parTrans" cxnId="{020E4466-C227-4C5F-B2BE-4415B685816D}">
      <dgm:prSet/>
      <dgm:spPr/>
      <dgm:t>
        <a:bodyPr/>
        <a:lstStyle/>
        <a:p>
          <a:endParaRPr lang="ru-RU"/>
        </a:p>
      </dgm:t>
    </dgm:pt>
    <dgm:pt modelId="{B290CB9F-A869-4790-B023-3F415E7A0695}" type="sibTrans" cxnId="{020E4466-C227-4C5F-B2BE-4415B685816D}">
      <dgm:prSet/>
      <dgm:spPr/>
      <dgm:t>
        <a:bodyPr/>
        <a:lstStyle/>
        <a:p>
          <a:endParaRPr lang="ru-RU"/>
        </a:p>
      </dgm:t>
    </dgm:pt>
    <dgm:pt modelId="{5C0AF50F-9C1E-4127-8046-B22AAE364B37}" type="pres">
      <dgm:prSet presAssocID="{772BC7BE-428B-4B09-B6F5-61AFA46EC57C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495531A-BF93-4E40-A1A4-F3F52E18B549}" type="pres">
      <dgm:prSet presAssocID="{772BC7BE-428B-4B09-B6F5-61AFA46EC57C}" presName="outerBox" presStyleCnt="0"/>
      <dgm:spPr/>
    </dgm:pt>
    <dgm:pt modelId="{F7FB6ACE-592F-45AC-80CA-3CA386371779}" type="pres">
      <dgm:prSet presAssocID="{772BC7BE-428B-4B09-B6F5-61AFA46EC57C}" presName="outerBoxParent" presStyleLbl="node1" presStyleIdx="0" presStyleCnt="1"/>
      <dgm:spPr/>
      <dgm:t>
        <a:bodyPr/>
        <a:lstStyle/>
        <a:p>
          <a:endParaRPr lang="ru-RU"/>
        </a:p>
      </dgm:t>
    </dgm:pt>
    <dgm:pt modelId="{09AEC337-BB16-430E-AC8C-67B2DA8051FC}" type="pres">
      <dgm:prSet presAssocID="{772BC7BE-428B-4B09-B6F5-61AFA46EC57C}" presName="outerBoxChildren" presStyleCnt="0"/>
      <dgm:spPr/>
    </dgm:pt>
    <dgm:pt modelId="{DC669692-05F8-47EC-B222-3AF21A605085}" type="pres">
      <dgm:prSet presAssocID="{031E4032-68DE-4EFC-AD85-3322495A86B7}" presName="oChild" presStyleLbl="fgAcc1" presStyleIdx="0" presStyleCnt="2" custScaleX="86760" custLinFactX="-1672" custLinFactNeighborX="-100000" custLinFactNeighborY="-204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2B51EB-739E-40E7-8E87-1B09F09F433E}" type="pres">
      <dgm:prSet presAssocID="{F76C5B22-CB6E-4811-AD48-D749FD31F4F2}" presName="outerSibTrans" presStyleCnt="0"/>
      <dgm:spPr/>
    </dgm:pt>
    <dgm:pt modelId="{A59602CE-976F-4C1B-AC9E-C902D44B02E6}" type="pres">
      <dgm:prSet presAssocID="{A42BA8BE-1FBA-46AC-9758-2ABCFD80B08D}" presName="oChild" presStyleLbl="fgAcc1" presStyleIdx="1" presStyleCnt="2" custScaleX="104110" custScaleY="135939" custLinFactNeighborX="57953" custLinFactNeighborY="-24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CB0A647-FA7F-4395-BF6B-A9DF752C243B}" type="presOf" srcId="{A42BA8BE-1FBA-46AC-9758-2ABCFD80B08D}" destId="{A59602CE-976F-4C1B-AC9E-C902D44B02E6}" srcOrd="0" destOrd="0" presId="urn:microsoft.com/office/officeart/2005/8/layout/target2"/>
    <dgm:cxn modelId="{9D5E15D9-43A2-430C-85B3-7C022F91B3BC}" type="presOf" srcId="{772BC7BE-428B-4B09-B6F5-61AFA46EC57C}" destId="{5C0AF50F-9C1E-4127-8046-B22AAE364B37}" srcOrd="0" destOrd="0" presId="urn:microsoft.com/office/officeart/2005/8/layout/target2"/>
    <dgm:cxn modelId="{020E4466-C227-4C5F-B2BE-4415B685816D}" srcId="{9878ACDF-0E0E-4D60-872F-E1E27AE226DD}" destId="{A42BA8BE-1FBA-46AC-9758-2ABCFD80B08D}" srcOrd="1" destOrd="0" parTransId="{A0F70C22-C460-4E7D-B237-83E2A17E99B9}" sibTransId="{B290CB9F-A869-4790-B023-3F415E7A0695}"/>
    <dgm:cxn modelId="{86D63FB7-7851-43A8-8E14-FF230C870CAA}" type="presOf" srcId="{031E4032-68DE-4EFC-AD85-3322495A86B7}" destId="{DC669692-05F8-47EC-B222-3AF21A605085}" srcOrd="0" destOrd="0" presId="urn:microsoft.com/office/officeart/2005/8/layout/target2"/>
    <dgm:cxn modelId="{D4C38A18-07B4-45A7-A338-71A2068C856C}" srcId="{9878ACDF-0E0E-4D60-872F-E1E27AE226DD}" destId="{031E4032-68DE-4EFC-AD85-3322495A86B7}" srcOrd="0" destOrd="0" parTransId="{6D14F5CC-FFE4-4B8C-B361-82FBC93B90A9}" sibTransId="{F76C5B22-CB6E-4811-AD48-D749FD31F4F2}"/>
    <dgm:cxn modelId="{14FBB25C-F74E-46AE-9B5F-A02088E83881}" srcId="{772BC7BE-428B-4B09-B6F5-61AFA46EC57C}" destId="{9878ACDF-0E0E-4D60-872F-E1E27AE226DD}" srcOrd="0" destOrd="0" parTransId="{82D2B17E-7A38-4E36-8D7D-E83B38A1744D}" sibTransId="{25D38E97-E68B-4D00-8819-4EEE1FEE2B02}"/>
    <dgm:cxn modelId="{4207A85A-E3B7-4104-A7A8-B2769199E857}" type="presOf" srcId="{9878ACDF-0E0E-4D60-872F-E1E27AE226DD}" destId="{F7FB6ACE-592F-45AC-80CA-3CA386371779}" srcOrd="0" destOrd="0" presId="urn:microsoft.com/office/officeart/2005/8/layout/target2"/>
    <dgm:cxn modelId="{2F454E70-76F9-4FC4-A545-3181FA4344DC}" type="presParOf" srcId="{5C0AF50F-9C1E-4127-8046-B22AAE364B37}" destId="{B495531A-BF93-4E40-A1A4-F3F52E18B549}" srcOrd="0" destOrd="0" presId="urn:microsoft.com/office/officeart/2005/8/layout/target2"/>
    <dgm:cxn modelId="{74FEEA1A-1599-4DFB-A2A9-B4E7FF9A8B36}" type="presParOf" srcId="{B495531A-BF93-4E40-A1A4-F3F52E18B549}" destId="{F7FB6ACE-592F-45AC-80CA-3CA386371779}" srcOrd="0" destOrd="0" presId="urn:microsoft.com/office/officeart/2005/8/layout/target2"/>
    <dgm:cxn modelId="{2B615824-5405-4BA2-A20B-BC58926F8723}" type="presParOf" srcId="{B495531A-BF93-4E40-A1A4-F3F52E18B549}" destId="{09AEC337-BB16-430E-AC8C-67B2DA8051FC}" srcOrd="1" destOrd="0" presId="urn:microsoft.com/office/officeart/2005/8/layout/target2"/>
    <dgm:cxn modelId="{851A99A8-1620-4421-A0E3-EF539C840709}" type="presParOf" srcId="{09AEC337-BB16-430E-AC8C-67B2DA8051FC}" destId="{DC669692-05F8-47EC-B222-3AF21A605085}" srcOrd="0" destOrd="0" presId="urn:microsoft.com/office/officeart/2005/8/layout/target2"/>
    <dgm:cxn modelId="{B593CB50-714C-4EA7-91A3-1C4B438B7AC3}" type="presParOf" srcId="{09AEC337-BB16-430E-AC8C-67B2DA8051FC}" destId="{B92B51EB-739E-40E7-8E87-1B09F09F433E}" srcOrd="1" destOrd="0" presId="urn:microsoft.com/office/officeart/2005/8/layout/target2"/>
    <dgm:cxn modelId="{D313DFF0-94B1-47D4-9529-1BCE30866F5D}" type="presParOf" srcId="{09AEC337-BB16-430E-AC8C-67B2DA8051FC}" destId="{A59602CE-976F-4C1B-AC9E-C902D44B02E6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B6ACE-592F-45AC-80CA-3CA386371779}">
      <dsp:nvSpPr>
        <dsp:cNvPr id="0" name=""/>
        <dsp:cNvSpPr/>
      </dsp:nvSpPr>
      <dsp:spPr>
        <a:xfrm>
          <a:off x="0" y="0"/>
          <a:ext cx="8352928" cy="5832648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360085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3600" b="1" kern="1200" dirty="0" smtClean="0">
              <a:latin typeface="Times New Roman" pitchFamily="18" charset="0"/>
              <a:cs typeface="Times New Roman" pitchFamily="18" charset="0"/>
            </a:rPr>
            <a:t>ГИА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itchFamily="18" charset="0"/>
              <a:cs typeface="Times New Roman" pitchFamily="18" charset="0"/>
            </a:rPr>
            <a:t>Включает 4 экзамена</a:t>
          </a:r>
          <a:endParaRPr lang="ru-RU" sz="4400" b="1" kern="1200" dirty="0"/>
        </a:p>
      </dsp:txBody>
      <dsp:txXfrm>
        <a:off x="145208" y="145208"/>
        <a:ext cx="8062512" cy="5542232"/>
      </dsp:txXfrm>
    </dsp:sp>
    <dsp:sp modelId="{DC669692-05F8-47EC-B222-3AF21A605085}">
      <dsp:nvSpPr>
        <dsp:cNvPr id="0" name=""/>
        <dsp:cNvSpPr/>
      </dsp:nvSpPr>
      <dsp:spPr>
        <a:xfrm>
          <a:off x="74798" y="2088230"/>
          <a:ext cx="3576790" cy="262469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обязательные</a:t>
          </a:r>
          <a:r>
            <a:rPr lang="ru-RU" alt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altLang="ru-RU" sz="2400" kern="1200" dirty="0" smtClean="0">
              <a:latin typeface="Times New Roman" pitchFamily="18" charset="0"/>
              <a:cs typeface="Times New Roman" pitchFamily="18" charset="0"/>
            </a:rPr>
            <a:t>экзамены </a:t>
          </a:r>
          <a:r>
            <a:rPr lang="ru-RU" alt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по русскому языку </a:t>
          </a:r>
          <a:br>
            <a:rPr lang="ru-RU" alt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alt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и математике</a:t>
          </a:r>
          <a:endParaRPr lang="ru-RU" sz="2400" b="1" kern="1200" dirty="0">
            <a:solidFill>
              <a:srgbClr val="FF0000"/>
            </a:solidFill>
          </a:endParaRPr>
        </a:p>
      </dsp:txBody>
      <dsp:txXfrm>
        <a:off x="155516" y="2168948"/>
        <a:ext cx="3415354" cy="2463255"/>
      </dsp:txXfrm>
    </dsp:sp>
    <dsp:sp modelId="{A59602CE-976F-4C1B-AC9E-C902D44B02E6}">
      <dsp:nvSpPr>
        <dsp:cNvPr id="0" name=""/>
        <dsp:cNvSpPr/>
      </dsp:nvSpPr>
      <dsp:spPr>
        <a:xfrm>
          <a:off x="3884441" y="2088244"/>
          <a:ext cx="4292066" cy="3567979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1800" kern="1200" dirty="0" smtClean="0">
              <a:latin typeface="Times New Roman" pitchFamily="18" charset="0"/>
              <a:cs typeface="Times New Roman" pitchFamily="18" charset="0"/>
            </a:rPr>
            <a:t>экзамены по выбору обучающегося по </a:t>
          </a:r>
          <a:r>
            <a:rPr lang="ru-RU" altLang="ru-RU" sz="1800" b="1" kern="1200" dirty="0" smtClean="0">
              <a:latin typeface="Times New Roman" pitchFamily="18" charset="0"/>
              <a:cs typeface="Times New Roman" pitchFamily="18" charset="0"/>
            </a:rPr>
            <a:t>двум </a:t>
          </a:r>
          <a:r>
            <a:rPr lang="ru-RU" altLang="ru-RU" sz="1800" kern="1200" dirty="0" smtClean="0">
              <a:latin typeface="Times New Roman" pitchFamily="18" charset="0"/>
              <a:cs typeface="Times New Roman" pitchFamily="18" charset="0"/>
            </a:rPr>
            <a:t>учебным предметам из числа учебных предметов:</a:t>
          </a:r>
          <a:endParaRPr lang="ru-RU" sz="18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1400" kern="1200" dirty="0" smtClean="0">
              <a:latin typeface="Times New Roman" pitchFamily="18" charset="0"/>
              <a:cs typeface="Times New Roman" pitchFamily="18" charset="0"/>
            </a:rPr>
            <a:t>физика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1400" kern="1200" dirty="0" smtClean="0">
              <a:latin typeface="Times New Roman" pitchFamily="18" charset="0"/>
              <a:cs typeface="Times New Roman" pitchFamily="18" charset="0"/>
            </a:rPr>
            <a:t>химия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1400" kern="1200" dirty="0" smtClean="0">
              <a:latin typeface="Times New Roman" pitchFamily="18" charset="0"/>
              <a:cs typeface="Times New Roman" pitchFamily="18" charset="0"/>
            </a:rPr>
            <a:t>биология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1400" kern="1200" dirty="0" smtClean="0">
              <a:latin typeface="Times New Roman" pitchFamily="18" charset="0"/>
              <a:cs typeface="Times New Roman" pitchFamily="18" charset="0"/>
            </a:rPr>
            <a:t>литература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1400" kern="1200" dirty="0" smtClean="0">
              <a:latin typeface="Times New Roman" pitchFamily="18" charset="0"/>
              <a:cs typeface="Times New Roman" pitchFamily="18" charset="0"/>
            </a:rPr>
            <a:t>география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1400" kern="1200" dirty="0" smtClean="0">
              <a:latin typeface="Times New Roman" pitchFamily="18" charset="0"/>
              <a:cs typeface="Times New Roman" pitchFamily="18" charset="0"/>
            </a:rPr>
            <a:t>история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1400" kern="1200" dirty="0" smtClean="0">
              <a:latin typeface="Times New Roman" pitchFamily="18" charset="0"/>
              <a:cs typeface="Times New Roman" pitchFamily="18" charset="0"/>
            </a:rPr>
            <a:t>обществознание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1400" kern="1200" dirty="0" smtClean="0">
              <a:latin typeface="Times New Roman" pitchFamily="18" charset="0"/>
              <a:cs typeface="Times New Roman" pitchFamily="18" charset="0"/>
            </a:rPr>
            <a:t>иностранные языки (английский, французский, немецкий и испанский языки)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altLang="ru-RU" sz="1400" kern="1200" dirty="0" smtClean="0">
              <a:latin typeface="Times New Roman" pitchFamily="18" charset="0"/>
              <a:cs typeface="Times New Roman" pitchFamily="18" charset="0"/>
            </a:rPr>
            <a:t>информатика и ИКТ</a:t>
          </a:r>
          <a:endParaRPr lang="ru-RU" sz="1400" kern="1200" dirty="0"/>
        </a:p>
      </dsp:txBody>
      <dsp:txXfrm>
        <a:off x="3994169" y="2197972"/>
        <a:ext cx="4072610" cy="33485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FB6ACE-592F-45AC-80CA-3CA386371779}">
      <dsp:nvSpPr>
        <dsp:cNvPr id="0" name=""/>
        <dsp:cNvSpPr/>
      </dsp:nvSpPr>
      <dsp:spPr>
        <a:xfrm>
          <a:off x="0" y="0"/>
          <a:ext cx="8352928" cy="5832648"/>
        </a:xfrm>
        <a:prstGeom prst="roundRect">
          <a:avLst>
            <a:gd name="adj" fmla="val 85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360085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3600" b="1" kern="1200" dirty="0" smtClean="0">
              <a:latin typeface="Times New Roman" pitchFamily="18" charset="0"/>
              <a:cs typeface="Times New Roman" pitchFamily="18" charset="0"/>
            </a:rPr>
            <a:t>ГИА инвалиды, ОВЗ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latin typeface="Times New Roman" pitchFamily="18" charset="0"/>
              <a:cs typeface="Times New Roman" pitchFamily="18" charset="0"/>
            </a:rPr>
            <a:t>Включает 2 экзамена</a:t>
          </a:r>
          <a:endParaRPr lang="ru-RU" sz="4400" b="1" kern="1200" dirty="0"/>
        </a:p>
      </dsp:txBody>
      <dsp:txXfrm>
        <a:off x="145208" y="145208"/>
        <a:ext cx="8062512" cy="5542232"/>
      </dsp:txXfrm>
    </dsp:sp>
    <dsp:sp modelId="{DC669692-05F8-47EC-B222-3AF21A605085}">
      <dsp:nvSpPr>
        <dsp:cNvPr id="0" name=""/>
        <dsp:cNvSpPr/>
      </dsp:nvSpPr>
      <dsp:spPr>
        <a:xfrm>
          <a:off x="74798" y="2088230"/>
          <a:ext cx="3576790" cy="2624691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alt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обязательные</a:t>
          </a:r>
          <a:r>
            <a:rPr lang="ru-RU" alt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r>
            <a:rPr lang="ru-RU" altLang="ru-RU" sz="2400" kern="1200" dirty="0" smtClean="0">
              <a:latin typeface="Times New Roman" pitchFamily="18" charset="0"/>
              <a:cs typeface="Times New Roman" pitchFamily="18" charset="0"/>
            </a:rPr>
            <a:t>экзамены </a:t>
          </a:r>
          <a:r>
            <a:rPr lang="ru-RU" alt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по русскому языку </a:t>
          </a:r>
          <a:br>
            <a:rPr lang="ru-RU" alt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</a:br>
          <a:r>
            <a:rPr lang="ru-RU" altLang="ru-RU" sz="2400" b="1" kern="12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и математике</a:t>
          </a:r>
          <a:endParaRPr lang="ru-RU" sz="2400" b="1" kern="1200" dirty="0">
            <a:solidFill>
              <a:srgbClr val="FF0000"/>
            </a:solidFill>
          </a:endParaRPr>
        </a:p>
      </dsp:txBody>
      <dsp:txXfrm>
        <a:off x="155516" y="2168948"/>
        <a:ext cx="3415354" cy="2463255"/>
      </dsp:txXfrm>
    </dsp:sp>
    <dsp:sp modelId="{A59602CE-976F-4C1B-AC9E-C902D44B02E6}">
      <dsp:nvSpPr>
        <dsp:cNvPr id="0" name=""/>
        <dsp:cNvSpPr/>
      </dsp:nvSpPr>
      <dsp:spPr>
        <a:xfrm>
          <a:off x="3888432" y="2088244"/>
          <a:ext cx="4292066" cy="3567979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425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Справка +ПМК</a:t>
          </a:r>
          <a:endParaRPr lang="ru-RU" sz="1800" kern="1200" dirty="0"/>
        </a:p>
      </dsp:txBody>
      <dsp:txXfrm>
        <a:off x="3998160" y="2197972"/>
        <a:ext cx="4072610" cy="33485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F50AC-1930-4CA9-A7FC-D9329300242B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213A6-5854-4988-A565-A21234AC6D5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22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607E25-150D-4972-A027-1E76FD606AA7}" type="slidenum">
              <a:rPr lang="ru-RU"/>
              <a:pPr/>
              <a:t>30</a:t>
            </a:fld>
            <a:endParaRPr lang="ru-RU"/>
          </a:p>
        </p:txBody>
      </p:sp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1413" y="682625"/>
            <a:ext cx="4576762" cy="34321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685800" y="4344988"/>
            <a:ext cx="5486400" cy="41132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604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607E25-150D-4972-A027-1E76FD606AA7}" type="slidenum">
              <a:rPr lang="ru-RU"/>
              <a:pPr/>
              <a:t>31</a:t>
            </a:fld>
            <a:endParaRPr lang="ru-RU"/>
          </a:p>
        </p:txBody>
      </p:sp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1413" y="682625"/>
            <a:ext cx="4576762" cy="34321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685800" y="4344988"/>
            <a:ext cx="5486400" cy="41132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3975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607E25-150D-4972-A027-1E76FD606AA7}" type="slidenum">
              <a:rPr lang="ru-RU"/>
              <a:pPr/>
              <a:t>32</a:t>
            </a:fld>
            <a:endParaRPr lang="ru-RU"/>
          </a:p>
        </p:txBody>
      </p:sp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1413" y="682625"/>
            <a:ext cx="4576762" cy="34321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685800" y="4344988"/>
            <a:ext cx="5486400" cy="41132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42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607E25-150D-4972-A027-1E76FD606AA7}" type="slidenum">
              <a:rPr lang="ru-RU"/>
              <a:pPr/>
              <a:t>33</a:t>
            </a:fld>
            <a:endParaRPr lang="ru-RU"/>
          </a:p>
        </p:txBody>
      </p:sp>
      <p:sp>
        <p:nvSpPr>
          <p:cNvPr id="491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1413" y="682625"/>
            <a:ext cx="4576762" cy="343217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Text Box 2"/>
          <p:cNvSpPr txBox="1">
            <a:spLocks noChangeArrowheads="1"/>
          </p:cNvSpPr>
          <p:nvPr/>
        </p:nvSpPr>
        <p:spPr bwMode="auto">
          <a:xfrm>
            <a:off x="685800" y="4344988"/>
            <a:ext cx="5486400" cy="4113212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42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83C1BEB-46A4-43EE-91C1-EFD708967523}" type="datetimeFigureOut">
              <a:rPr lang="ru-RU" smtClean="0"/>
              <a:pPr/>
              <a:t>17.02.2026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B8CECA7-E307-486A-B11C-35C5A9B155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" TargetMode="External"/><Relationship Id="rId2" Type="http://schemas.openxmlformats.org/officeDocument/2006/relationships/hyperlink" Target="http://obrnadzor.gov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ege55.ru/" TargetMode="External"/><Relationship Id="rId5" Type="http://schemas.openxmlformats.org/officeDocument/2006/relationships/hyperlink" Target="http://obr55.ru/" TargetMode="External"/><Relationship Id="rId4" Type="http://schemas.openxmlformats.org/officeDocument/2006/relationships/hyperlink" Target="http://mobr.omskportal.ru/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дзаголовок 2"/>
          <p:cNvSpPr txBox="1">
            <a:spLocks/>
          </p:cNvSpPr>
          <p:nvPr/>
        </p:nvSpPr>
        <p:spPr bwMode="auto">
          <a:xfrm>
            <a:off x="1043608" y="3501008"/>
            <a:ext cx="6400800" cy="2570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4800" b="1" dirty="0" smtClean="0">
                <a:solidFill>
                  <a:schemeClr val="accent1">
                    <a:lumMod val="50000"/>
                  </a:schemeClr>
                </a:solidFill>
              </a:rPr>
              <a:t>Это должен знать каждый сдающий ОГЭ</a:t>
            </a:r>
            <a:endParaRPr lang="ru-RU" altLang="ru-RU" sz="4800" b="1" dirty="0" smtClean="0">
              <a:solidFill>
                <a:schemeClr val="accent1">
                  <a:lumMod val="50000"/>
                </a:schemeClr>
              </a:solidFill>
              <a:latin typeface="Calibri"/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ctrTitle"/>
          </p:nvPr>
        </p:nvSpPr>
        <p:spPr>
          <a:xfrm>
            <a:off x="683568" y="571480"/>
            <a:ext cx="7772400" cy="228601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Monotype Corsiva" panose="03010101010201010101" pitchFamily="66" charset="0"/>
              </a:rPr>
              <a:t>бюджетное общеобразовательное учреждение </a:t>
            </a:r>
            <a:br>
              <a:rPr lang="ru-RU" alt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Monotype Corsiva" panose="03010101010201010101" pitchFamily="66" charset="0"/>
              </a:rPr>
            </a:br>
            <a:r>
              <a:rPr lang="ru-RU" alt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Monotype Corsiva" panose="03010101010201010101" pitchFamily="66" charset="0"/>
              </a:rPr>
              <a:t>города Омска «Средняя общеобразовательная школа №18 с углубленным изучением </a:t>
            </a:r>
            <a:br>
              <a:rPr lang="ru-RU" alt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Monotype Corsiva" panose="03010101010201010101" pitchFamily="66" charset="0"/>
              </a:rPr>
            </a:br>
            <a:r>
              <a:rPr lang="ru-RU" altLang="ru-RU" sz="3200" dirty="0" smtClean="0">
                <a:solidFill>
                  <a:schemeClr val="accent1">
                    <a:lumMod val="75000"/>
                  </a:schemeClr>
                </a:solidFill>
                <a:effectLst/>
                <a:latin typeface="Monotype Corsiva" panose="03010101010201010101" pitchFamily="66" charset="0"/>
              </a:rPr>
              <a:t>отдельных предметов»</a:t>
            </a:r>
          </a:p>
        </p:txBody>
      </p:sp>
    </p:spTree>
    <p:extLst>
      <p:ext uri="{BB962C8B-B14F-4D97-AF65-F5344CB8AC3E}">
        <p14:creationId xmlns:p14="http://schemas.microsoft.com/office/powerpoint/2010/main" val="4054902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28596" y="530352"/>
            <a:ext cx="8286808" cy="4541722"/>
          </a:xfrm>
        </p:spPr>
        <p:txBody>
          <a:bodyPr>
            <a:normAutofit fontScale="92500" lnSpcReduction="10000"/>
          </a:bodyPr>
          <a:lstStyle/>
          <a:p>
            <a:r>
              <a:rPr lang="ru-RU" sz="5400" dirty="0" smtClean="0"/>
              <a:t>ППЭ</a:t>
            </a:r>
          </a:p>
          <a:p>
            <a:r>
              <a:rPr lang="ru-RU" sz="4000" dirty="0" smtClean="0"/>
              <a:t>В целях обеспечения объективности металлоискатели, средства подавления сигналов подвижной связи, видеонаблюдение  в аудиториях</a:t>
            </a:r>
            <a:endParaRPr lang="ru-RU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412776"/>
            <a:ext cx="7632848" cy="4529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z="3600" dirty="0">
                <a:latin typeface="Times New Roman" panose="02020603050405020304" pitchFamily="18" charset="0"/>
              </a:rPr>
              <a:t>ОГЭ по всем учебным предметам начинается в </a:t>
            </a:r>
            <a:r>
              <a:rPr lang="ru-RU" sz="3600" b="1" dirty="0">
                <a:latin typeface="Times New Roman" panose="02020603050405020304" pitchFamily="18" charset="0"/>
              </a:rPr>
              <a:t>10.00</a:t>
            </a:r>
            <a:r>
              <a:rPr lang="ru-RU" sz="3600" dirty="0">
                <a:latin typeface="Times New Roman" panose="02020603050405020304" pitchFamily="18" charset="0"/>
              </a:rPr>
              <a:t> по местному времени</a:t>
            </a:r>
            <a:r>
              <a:rPr lang="ru-RU" sz="3600" dirty="0" smtClean="0">
                <a:latin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</a:rPr>
              <a:t>Допуск в аудитории с </a:t>
            </a:r>
            <a:r>
              <a:rPr lang="ru-RU" sz="3600" b="1" dirty="0" smtClean="0">
                <a:effectLst/>
                <a:latin typeface="Times New Roman" panose="02020603050405020304" pitchFamily="18" charset="0"/>
              </a:rPr>
              <a:t>09.00</a:t>
            </a:r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Опоздавшие!!!</a:t>
            </a:r>
            <a:endParaRPr lang="ru-RU" sz="3600" b="1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28412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42918"/>
            <a:ext cx="7888960" cy="5634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Bef>
                <a:spcPts val="1100"/>
              </a:spcBef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</a:rPr>
              <a:t>Вход в ППЭ  </a:t>
            </a:r>
            <a:r>
              <a:rPr lang="ru-RU" sz="3600" dirty="0" smtClean="0">
                <a:latin typeface="Times New Roman" panose="02020603050405020304" pitchFamily="18" charset="0"/>
              </a:rPr>
              <a:t>-паспорт!</a:t>
            </a:r>
          </a:p>
          <a:p>
            <a:pPr indent="450215" algn="just">
              <a:spcBef>
                <a:spcPts val="1100"/>
              </a:spcBef>
              <a:spcAft>
                <a:spcPts val="0"/>
              </a:spcAft>
            </a:pPr>
            <a:r>
              <a:rPr lang="ru-RU" sz="3600" b="1" dirty="0" smtClean="0">
                <a:effectLst/>
                <a:latin typeface="Times New Roman" panose="02020603050405020304" pitchFamily="18" charset="0"/>
              </a:rPr>
              <a:t>На столе </a:t>
            </a:r>
            <a:r>
              <a:rPr lang="ru-RU" sz="3600" dirty="0" smtClean="0">
                <a:effectLst/>
                <a:latin typeface="Times New Roman" panose="02020603050405020304" pitchFamily="18" charset="0"/>
              </a:rPr>
              <a:t>участника экзамена:</a:t>
            </a:r>
          </a:p>
          <a:p>
            <a:pPr indent="450215" algn="just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800" dirty="0" err="1" smtClean="0">
                <a:effectLst/>
                <a:latin typeface="Times New Roman" panose="02020603050405020304" pitchFamily="18" charset="0"/>
              </a:rPr>
              <a:t>Гелевая</a:t>
            </a:r>
            <a:r>
              <a:rPr lang="ru-RU" sz="2800" dirty="0" smtClean="0">
                <a:effectLst/>
                <a:latin typeface="Times New Roman" panose="02020603050405020304" pitchFamily="18" charset="0"/>
              </a:rPr>
              <a:t> ручка с чернилами черного цвета,</a:t>
            </a:r>
          </a:p>
          <a:p>
            <a:pPr indent="450215" algn="just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</a:rPr>
              <a:t>Паспорт,</a:t>
            </a:r>
          </a:p>
          <a:p>
            <a:pPr indent="450215" algn="just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800" dirty="0" smtClean="0">
                <a:effectLst/>
                <a:latin typeface="Times New Roman" panose="02020603050405020304" pitchFamily="18" charset="0"/>
              </a:rPr>
              <a:t>Средства обучения,</a:t>
            </a:r>
          </a:p>
          <a:p>
            <a:pPr indent="450215" algn="just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800" dirty="0" smtClean="0">
                <a:latin typeface="Times New Roman" panose="02020603050405020304" pitchFamily="18" charset="0"/>
              </a:rPr>
              <a:t>Лекарство и питание (по необходимости),</a:t>
            </a:r>
          </a:p>
          <a:p>
            <a:pPr indent="450215" algn="just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800" dirty="0" smtClean="0">
                <a:effectLst/>
                <a:latin typeface="Times New Roman" panose="02020603050405020304" pitchFamily="18" charset="0"/>
              </a:rPr>
              <a:t>Листы бумаги для черновиков, выданные в ППЭ.</a:t>
            </a:r>
          </a:p>
          <a:p>
            <a:pPr indent="450215" algn="just">
              <a:spcBef>
                <a:spcPts val="1100"/>
              </a:spcBef>
              <a:spcAft>
                <a:spcPts val="0"/>
              </a:spcAft>
            </a:pPr>
            <a:r>
              <a:rPr lang="ru-RU" sz="2800" b="1" dirty="0" smtClean="0">
                <a:latin typeface="Times New Roman" panose="02020603050405020304" pitchFamily="18" charset="0"/>
              </a:rPr>
              <a:t>Иные вещи </a:t>
            </a:r>
            <a:r>
              <a:rPr lang="ru-RU" sz="2800" dirty="0" smtClean="0">
                <a:latin typeface="Times New Roman" panose="02020603050405020304" pitchFamily="18" charset="0"/>
              </a:rPr>
              <a:t>–место для хранения личных вещей</a:t>
            </a:r>
            <a:endParaRPr lang="ru-RU" sz="2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62841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42918"/>
            <a:ext cx="7888960" cy="2449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Bef>
                <a:spcPts val="1100"/>
              </a:spcBef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</a:rPr>
              <a:t>Рабочее место в аудитории</a:t>
            </a:r>
            <a:r>
              <a:rPr lang="ru-RU" sz="3600" dirty="0" smtClean="0">
                <a:latin typeface="Times New Roman" panose="02020603050405020304" pitchFamily="18" charset="0"/>
              </a:rPr>
              <a:t> согласно списку автоматизированной рассадки.</a:t>
            </a:r>
          </a:p>
          <a:p>
            <a:pPr indent="450215" algn="ctr">
              <a:spcBef>
                <a:spcPts val="1100"/>
              </a:spcBef>
              <a:spcAft>
                <a:spcPts val="0"/>
              </a:spcAft>
            </a:pPr>
            <a:r>
              <a:rPr lang="ru-RU" sz="3600" b="1" dirty="0" smtClean="0">
                <a:latin typeface="Times New Roman" panose="02020603050405020304" pitchFamily="18" charset="0"/>
              </a:rPr>
              <a:t> Инструктаж </a:t>
            </a:r>
          </a:p>
        </p:txBody>
      </p:sp>
    </p:spTree>
    <p:extLst>
      <p:ext uri="{BB962C8B-B14F-4D97-AF65-F5344CB8AC3E}">
        <p14:creationId xmlns:p14="http://schemas.microsoft.com/office/powerpoint/2010/main" val="42628412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42918"/>
            <a:ext cx="7888960" cy="5034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Bef>
                <a:spcPts val="1100"/>
              </a:spcBef>
              <a:spcAft>
                <a:spcPts val="0"/>
              </a:spcAft>
            </a:pPr>
            <a:r>
              <a:rPr lang="ru-RU" sz="4400" b="1" dirty="0" smtClean="0">
                <a:latin typeface="Times New Roman" panose="02020603050405020304" pitchFamily="18" charset="0"/>
              </a:rPr>
              <a:t>Нарушение требований –удаление!</a:t>
            </a:r>
          </a:p>
          <a:p>
            <a:pPr indent="450215" algn="just">
              <a:spcBef>
                <a:spcPts val="1100"/>
              </a:spcBef>
              <a:spcAft>
                <a:spcPts val="0"/>
              </a:spcAft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организаторы совместно с членами ГЭК составляют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акт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об удалении участника ГИА-9 с экзамена. На бланках удаленного участника экзамена проставляется 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отметка о факте удаления с экзамена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 Экзаменационная работа такого участника ГИА-9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проверяется.</a:t>
            </a:r>
            <a:endParaRPr lang="ru-RU" sz="32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8412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568952" cy="6409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Bef>
                <a:spcPts val="11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П. 63 запрещено!</a:t>
            </a:r>
          </a:p>
          <a:p>
            <a:pPr indent="450215">
              <a:spcBef>
                <a:spcPts val="1100"/>
              </a:spcBef>
              <a:spcAft>
                <a:spcPts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выполнять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экзаменационную работу несамостоятельно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в том числе с помощью посторонних лиц;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себе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средства связи, электронно-вычислительную технику, фото-, аудио- и видеоаппаратуру, справочные материалы, письменные заметки и иные средства хранения и передачи информации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выносить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из аудиторий и ППЭ экзаменационные материалы на бумажном и (или) электронном носителях, письменные принадлежности, письменные заметки и иные средства хранения и передачи информации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фотографировать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экзаменационные материалы, черновики;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общаться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 другими участниками ГИА во время проведения экзамена в аудитории; - обмениваться любыми материалами и предметами с другими участниками ГИА-9;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произвольно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выходить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из аудитории и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перемещаться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 ППЭ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без сопровождения организатора вне аудитории</a:t>
            </a:r>
            <a:endParaRPr lang="ru-RU" sz="2000" b="1" dirty="0" smtClean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9154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568952" cy="543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Bef>
                <a:spcPts val="11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ПОВТОРНО ДОПУСКАЮТСЯ В РЕЗЕРВНЫЕ ДНИ:</a:t>
            </a:r>
          </a:p>
          <a:p>
            <a:pPr marL="342900" indent="-342900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000" dirty="0" smtClean="0"/>
              <a:t>участники </a:t>
            </a:r>
            <a:r>
              <a:rPr lang="ru-RU" sz="2000" dirty="0"/>
              <a:t>ГИА-9, получившие на ГИА-9 неудовлетворительные результаты не более чем по двум учебным предметам (кроме участников ГИА-9, проходящих ГИА-9 только по обязательным учебным предметам); </a:t>
            </a:r>
            <a:endParaRPr lang="ru-RU" sz="2000" dirty="0" smtClean="0"/>
          </a:p>
          <a:p>
            <a:pPr marL="342900" indent="-342900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000" dirty="0" smtClean="0"/>
              <a:t>- </a:t>
            </a:r>
            <a:r>
              <a:rPr lang="ru-RU" sz="2000" dirty="0"/>
              <a:t>участники ГИА-9, проходящие ГИА-9 только по обязательным учебным предметам и получившие неудовлетворительный результат по одному из обязательных учебных предметов</a:t>
            </a:r>
            <a:r>
              <a:rPr lang="ru-RU" sz="2000" dirty="0" smtClean="0"/>
              <a:t>;</a:t>
            </a:r>
          </a:p>
          <a:p>
            <a:pPr marL="342900" indent="-342900">
              <a:spcBef>
                <a:spcPts val="1100"/>
              </a:spcBef>
              <a:spcAft>
                <a:spcPts val="0"/>
              </a:spcAft>
              <a:buFontTx/>
              <a:buChar char="-"/>
            </a:pPr>
            <a:r>
              <a:rPr lang="ru-RU" sz="2000" dirty="0" smtClean="0"/>
              <a:t> </a:t>
            </a:r>
            <a:r>
              <a:rPr lang="ru-RU" sz="2000" dirty="0"/>
              <a:t>- участники экзамена, не явившиеся на экзамен по уважительным причинам (болезнь или иные обстоятельства), подтвержденным документально; - участники экзамена, не завершившие выполнение экзаменационной работы по уважительным причинам (болезнь или иные обстоятельства), подтвержденным документально; </a:t>
            </a:r>
            <a:endParaRPr lang="ru-RU" sz="2000" b="1" dirty="0" smtClean="0">
              <a:latin typeface="Times New Roman" panose="020206030504050203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9939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642919"/>
            <a:ext cx="7786742" cy="6486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spcBef>
                <a:spcPts val="1100"/>
              </a:spcBef>
              <a:spcAft>
                <a:spcPts val="0"/>
              </a:spcAft>
            </a:pPr>
            <a:r>
              <a:rPr lang="ru-RU" sz="4400" b="1" dirty="0" smtClean="0">
                <a:latin typeface="Times New Roman" panose="02020603050405020304" pitchFamily="18" charset="0"/>
              </a:rPr>
              <a:t>ОГЭ по иностранным языкам – 1 день (устная и письменная часть)</a:t>
            </a:r>
          </a:p>
          <a:p>
            <a:pPr indent="450215">
              <a:spcBef>
                <a:spcPts val="1100"/>
              </a:spcBef>
              <a:spcAft>
                <a:spcPts val="0"/>
              </a:spcAft>
            </a:pPr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ОГЭ химия практическая часть –химический эксперимент (согласие родителей).</a:t>
            </a:r>
          </a:p>
          <a:p>
            <a:pPr indent="450215">
              <a:spcBef>
                <a:spcPts val="1100"/>
              </a:spcBef>
              <a:spcAft>
                <a:spcPts val="0"/>
              </a:spcAft>
            </a:pPr>
            <a:endParaRPr lang="ru-RU" sz="4400" b="1" dirty="0" smtClean="0">
              <a:latin typeface="Times New Roman" panose="02020603050405020304" pitchFamily="18" charset="0"/>
            </a:endParaRPr>
          </a:p>
          <a:p>
            <a:pPr indent="450215" algn="ctr">
              <a:spcBef>
                <a:spcPts val="1100"/>
              </a:spcBef>
              <a:spcAft>
                <a:spcPts val="0"/>
              </a:spcAft>
            </a:pPr>
            <a:endParaRPr lang="ru-RU" sz="3600" b="1" dirty="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841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612844"/>
            <a:ext cx="72866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Досрочный период 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3527512"/>
              </p:ext>
            </p:extLst>
          </p:nvPr>
        </p:nvGraphicFramePr>
        <p:xfrm>
          <a:off x="539552" y="1484784"/>
          <a:ext cx="8136904" cy="47042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3239"/>
                <a:gridCol w="5713665"/>
              </a:tblGrid>
              <a:tr h="355066">
                <a:tc>
                  <a:txBody>
                    <a:bodyPr/>
                    <a:lstStyle/>
                    <a:p>
                      <a:pPr marL="162560" marR="3048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Дата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  <a:tc>
                  <a:txBody>
                    <a:bodyPr/>
                    <a:lstStyle/>
                    <a:p>
                      <a:pPr marL="162560" marR="29210" indent="-635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ОГЭ 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  <a:tr h="368144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10"/>
                        </a:spcAft>
                      </a:pPr>
                      <a:r>
                        <a:rPr lang="en-US" sz="2000" dirty="0">
                          <a:effectLst/>
                        </a:rPr>
                        <a:t>2</a:t>
                      </a:r>
                      <a:r>
                        <a:rPr lang="ru-RU" sz="2000" dirty="0">
                          <a:effectLst/>
                        </a:rPr>
                        <a:t>1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апреля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математика </a:t>
                      </a:r>
                      <a:endParaRPr lang="ru-RU" sz="20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  <a:tr h="326244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24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апреля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русский язык </a:t>
                      </a:r>
                      <a:endParaRPr lang="ru-RU" sz="20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  <a:tr h="326970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28 </a:t>
                      </a:r>
                      <a:r>
                        <a:rPr lang="ru-RU" sz="2000" dirty="0" smtClean="0">
                          <a:effectLst/>
                        </a:rPr>
                        <a:t>апреля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информатика, литература, обществознание, химия </a:t>
                      </a:r>
                      <a:endParaRPr lang="ru-RU" sz="20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  <a:tr h="675739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6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мая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 anchor="ctr"/>
                </a:tc>
                <a:tc>
                  <a:txBody>
                    <a:bodyPr/>
                    <a:lstStyle/>
                    <a:p>
                      <a:pPr marL="635" marR="15240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биология, география, иностранные языки, история, физика 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  <a:tr h="326244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r>
                        <a:rPr lang="ru-RU" sz="2000" dirty="0">
                          <a:effectLst/>
                        </a:rPr>
                        <a:t>2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мая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резерв</a:t>
                      </a:r>
                      <a:r>
                        <a:rPr lang="en-US" sz="2000" dirty="0">
                          <a:effectLst/>
                        </a:rPr>
                        <a:t>: </a:t>
                      </a:r>
                      <a:r>
                        <a:rPr lang="en-US" sz="2000" dirty="0" err="1">
                          <a:effectLst/>
                        </a:rPr>
                        <a:t>математика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  <a:tr h="656363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13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мая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резерв: информатика, литература, обществознание, химия </a:t>
                      </a:r>
                      <a:endParaRPr lang="ru-RU" sz="20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  <a:tr h="668353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r>
                        <a:rPr lang="ru-RU" sz="2000" dirty="0">
                          <a:effectLst/>
                        </a:rPr>
                        <a:t>4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мая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резерв: биология, география, иностранные языки, история, физика </a:t>
                      </a:r>
                      <a:endParaRPr lang="ru-RU" sz="20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  <a:tr h="331814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r>
                        <a:rPr lang="ru-RU" sz="2000" dirty="0">
                          <a:effectLst/>
                        </a:rPr>
                        <a:t>5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мая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 err="1">
                          <a:effectLst/>
                        </a:rPr>
                        <a:t>резерв</a:t>
                      </a:r>
                      <a:r>
                        <a:rPr lang="en-US" sz="2000" dirty="0">
                          <a:effectLst/>
                        </a:rPr>
                        <a:t>: </a:t>
                      </a:r>
                      <a:r>
                        <a:rPr lang="en-US" sz="2000" dirty="0" err="1">
                          <a:effectLst/>
                        </a:rPr>
                        <a:t>русский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>
                          <a:effectLst/>
                        </a:rPr>
                        <a:t>язык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  <a:tr h="326244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1</a:t>
                      </a:r>
                      <a:r>
                        <a:rPr lang="ru-RU" sz="2000" dirty="0">
                          <a:effectLst/>
                        </a:rPr>
                        <a:t>8</a:t>
                      </a:r>
                      <a:r>
                        <a:rPr lang="en-US" sz="2000" dirty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мая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резерв: по всем учебным предметам </a:t>
                      </a:r>
                      <a:endParaRPr lang="ru-RU" sz="20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41910" marT="4445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612845"/>
            <a:ext cx="691276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период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08263"/>
              </p:ext>
            </p:extLst>
          </p:nvPr>
        </p:nvGraphicFramePr>
        <p:xfrm>
          <a:off x="467544" y="1256505"/>
          <a:ext cx="8208912" cy="53025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4683"/>
                <a:gridCol w="5764229"/>
              </a:tblGrid>
              <a:tr h="305725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июня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математика 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946909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июня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химия, информатика, биология, иностранные языки, литература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(кроме русского языка и математики)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305725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июня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иностранные языки</a:t>
                      </a:r>
                      <a:r>
                        <a:rPr lang="ru-RU" sz="1600">
                          <a:effectLst/>
                        </a:rPr>
                        <a:t>, информатика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305725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июня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русский язык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626318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июня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физика, информатика, история, география, обществознание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(кроме русского языка и математики)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626318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19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июня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физика, химия, биология, география, обществознание </a:t>
                      </a:r>
                      <a:br>
                        <a:rPr lang="ru-RU" sz="1600">
                          <a:effectLst/>
                        </a:rPr>
                      </a:br>
                      <a:r>
                        <a:rPr lang="ru-RU" sz="1600">
                          <a:effectLst/>
                        </a:rPr>
                        <a:t>(кроме русского языка и математики) 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305725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29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июня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резерв</a:t>
                      </a:r>
                      <a:r>
                        <a:rPr lang="en-US" sz="1600" dirty="0">
                          <a:effectLst/>
                        </a:rPr>
                        <a:t>: </a:t>
                      </a:r>
                      <a:r>
                        <a:rPr lang="en-US" sz="1600" dirty="0" err="1">
                          <a:effectLst/>
                        </a:rPr>
                        <a:t>математика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305725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июля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резерв: русский язык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626318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 </a:t>
                      </a:r>
                      <a:r>
                        <a:rPr lang="ru-RU" sz="1600" dirty="0" smtClean="0">
                          <a:effectLst/>
                        </a:rPr>
                        <a:t>июля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резерв: по всем учебным предметам </a:t>
                      </a:r>
                      <a:br>
                        <a:rPr lang="ru-RU" sz="1600">
                          <a:effectLst/>
                        </a:rPr>
                      </a:br>
                      <a:r>
                        <a:rPr lang="ru-RU" sz="1600">
                          <a:effectLst/>
                        </a:rPr>
                        <a:t>(кроме русского языка и математики)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626318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6 </a:t>
                      </a:r>
                      <a:r>
                        <a:rPr lang="ru-RU" sz="1600" dirty="0" smtClean="0">
                          <a:effectLst/>
                        </a:rPr>
                        <a:t>июля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резерв: по всем учебным предметам </a:t>
                      </a:r>
                      <a:br>
                        <a:rPr lang="ru-RU" sz="1600" dirty="0">
                          <a:effectLst/>
                        </a:rPr>
                      </a:br>
                      <a:r>
                        <a:rPr lang="ru-RU" sz="1600" dirty="0">
                          <a:effectLst/>
                        </a:rPr>
                        <a:t>(кроме русского языка и математики)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86315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57232"/>
            <a:ext cx="8032976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Освоение ООП ООО завершается прохождением ГИА по ОП ООО и =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форма объективной оценки качества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подготовки обучающихся на уровне ООО.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Прохождение ГИА –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условие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для получения аттестата об ООО</a:t>
            </a:r>
          </a:p>
          <a:p>
            <a:pPr algn="just" fontAlgn="auto">
              <a:spcAft>
                <a:spcPts val="0"/>
              </a:spcAft>
              <a:defRPr/>
            </a:pPr>
            <a:endParaRPr lang="ru-RU" sz="2000" dirty="0" smtClean="0">
              <a:latin typeface="ArialMT"/>
            </a:endParaRPr>
          </a:p>
          <a:p>
            <a:pPr algn="just" fontAlgn="auto">
              <a:spcAft>
                <a:spcPts val="0"/>
              </a:spcAft>
              <a:defRPr/>
            </a:pPr>
            <a:endParaRPr lang="ru-RU" sz="2000" dirty="0"/>
          </a:p>
        </p:txBody>
      </p:sp>
      <p:pic>
        <p:nvPicPr>
          <p:cNvPr id="3" name="Picture 2" descr="http://ege.edu.ru/common/upload/img/infogr/logo_g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5500702"/>
            <a:ext cx="2071702" cy="57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9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612844"/>
            <a:ext cx="728667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Дополнительный период </a:t>
            </a:r>
            <a:endParaRPr lang="ru-RU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0894988"/>
              </p:ext>
            </p:extLst>
          </p:nvPr>
        </p:nvGraphicFramePr>
        <p:xfrm>
          <a:off x="539552" y="1503710"/>
          <a:ext cx="8136904" cy="45895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23239"/>
                <a:gridCol w="5713665"/>
              </a:tblGrid>
              <a:tr h="326245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3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сентября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математика 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548343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7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сентября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русский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язык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326245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75"/>
                        </a:spcAft>
                      </a:pPr>
                      <a:r>
                        <a:rPr lang="ru-RU" sz="1600" dirty="0">
                          <a:effectLst/>
                        </a:rPr>
                        <a:t>10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сентября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биология, география, история, физика 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641590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75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r>
                        <a:rPr lang="ru-RU" sz="1600" dirty="0">
                          <a:effectLst/>
                        </a:rPr>
                        <a:t>4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сентября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marR="8255" indent="-6350" algn="l">
                        <a:lnSpc>
                          <a:spcPct val="99000"/>
                        </a:lnSpc>
                        <a:spcAft>
                          <a:spcPts val="200"/>
                        </a:spcAft>
                      </a:pPr>
                      <a:r>
                        <a:rPr lang="ru-RU" sz="1600">
                          <a:effectLst/>
                        </a:rPr>
                        <a:t>иностранные языки, информатика, литература, обществознание, химия 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548343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75"/>
                        </a:spcAft>
                      </a:pPr>
                      <a:r>
                        <a:rPr lang="ru-RU" sz="1600" dirty="0">
                          <a:effectLst/>
                        </a:rPr>
                        <a:t>21</a:t>
                      </a:r>
                      <a:r>
                        <a:rPr lang="en-US" sz="1600" dirty="0" err="1" smtClean="0">
                          <a:effectLst/>
                        </a:rPr>
                        <a:t>сентября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резерв: русский язык 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</a:tr>
              <a:tr h="326245">
                <a:tc>
                  <a:txBody>
                    <a:bodyPr/>
                    <a:lstStyle/>
                    <a:p>
                      <a:pPr marL="162560" indent="-6350" algn="just">
                        <a:lnSpc>
                          <a:spcPct val="107000"/>
                        </a:lnSpc>
                        <a:spcAft>
                          <a:spcPts val="75"/>
                        </a:spcAft>
                      </a:pPr>
                      <a:r>
                        <a:rPr lang="ru-RU" sz="1600" dirty="0">
                          <a:effectLst/>
                        </a:rPr>
                        <a:t>22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сентября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резерв: математика 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</a:tr>
              <a:tr h="635051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75"/>
                        </a:spcAft>
                      </a:pPr>
                      <a:r>
                        <a:rPr lang="ru-RU" sz="1600" dirty="0">
                          <a:effectLst/>
                        </a:rPr>
                        <a:t>23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сентября</a:t>
                      </a:r>
                      <a:r>
                        <a:rPr lang="en-US" sz="1600" dirty="0">
                          <a:effectLst/>
                        </a:rPr>
                        <a:t> (</a:t>
                      </a:r>
                      <a:r>
                        <a:rPr lang="ru-RU" sz="1600" dirty="0">
                          <a:effectLst/>
                        </a:rPr>
                        <a:t>среда</a:t>
                      </a:r>
                      <a:r>
                        <a:rPr lang="en-US" sz="1600" dirty="0">
                          <a:effectLst/>
                        </a:rPr>
                        <a:t>)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98000"/>
                        </a:lnSpc>
                        <a:spcAft>
                          <a:spcPts val="10"/>
                        </a:spcAft>
                      </a:pPr>
                      <a:r>
                        <a:rPr lang="ru-RU" sz="1600" dirty="0">
                          <a:effectLst/>
                        </a:rPr>
                        <a:t>резерв: по всем учебным предметам </a:t>
                      </a:r>
                    </a:p>
                    <a:p>
                      <a:pPr marL="635" indent="-6350" algn="l">
                        <a:lnSpc>
                          <a:spcPct val="98000"/>
                        </a:lnSpc>
                        <a:spcAft>
                          <a:spcPts val="10"/>
                        </a:spcAft>
                      </a:pPr>
                      <a:r>
                        <a:rPr lang="ru-RU" sz="1600" dirty="0">
                          <a:effectLst/>
                        </a:rPr>
                        <a:t>(кроме русского языка и математики)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668354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80"/>
                        </a:spcAft>
                      </a:pPr>
                      <a:r>
                        <a:rPr lang="en-US" sz="1600" dirty="0">
                          <a:effectLst/>
                        </a:rPr>
                        <a:t>2</a:t>
                      </a:r>
                      <a:r>
                        <a:rPr lang="ru-RU" sz="1600" dirty="0">
                          <a:effectLst/>
                        </a:rPr>
                        <a:t>4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сентября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 anchor="ctr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резерв: по всем учебным предметам </a:t>
                      </a:r>
                      <a:br>
                        <a:rPr lang="ru-RU" sz="1600">
                          <a:effectLst/>
                        </a:rPr>
                      </a:br>
                      <a:r>
                        <a:rPr lang="ru-RU" sz="1600">
                          <a:effectLst/>
                        </a:rPr>
                        <a:t>(кроме русского языка и математики) </a:t>
                      </a:r>
                      <a:endParaRPr lang="ru-RU" sz="1600" b="1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  <a:tr h="569172">
                <a:tc>
                  <a:txBody>
                    <a:bodyPr/>
                    <a:lstStyle/>
                    <a:p>
                      <a:pPr marL="162560" indent="-6350" algn="l">
                        <a:lnSpc>
                          <a:spcPct val="107000"/>
                        </a:lnSpc>
                        <a:spcAft>
                          <a:spcPts val="65"/>
                        </a:spcAft>
                      </a:pPr>
                      <a:r>
                        <a:rPr lang="en-US" sz="1600" dirty="0">
                          <a:effectLst/>
                        </a:rPr>
                        <a:t>2</a:t>
                      </a:r>
                      <a:r>
                        <a:rPr lang="ru-RU" sz="1600" dirty="0">
                          <a:effectLst/>
                        </a:rPr>
                        <a:t>5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</a:rPr>
                        <a:t>сентября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  <a:tc>
                  <a:txBody>
                    <a:bodyPr/>
                    <a:lstStyle/>
                    <a:p>
                      <a:pPr marL="635" indent="-635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резерв: по всем учебным предметам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7945" marR="33655" marT="4445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66909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268760"/>
            <a:ext cx="7776864" cy="4537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</a:rPr>
              <a:t>Продолжительность ОГЭ </a:t>
            </a:r>
            <a:endParaRPr lang="ru-RU" b="1" dirty="0" smtClean="0">
              <a:latin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</a:rPr>
              <a:t>по </a:t>
            </a:r>
            <a:r>
              <a:rPr lang="ru-RU" b="1" dirty="0">
                <a:latin typeface="Times New Roman" panose="02020603050405020304" pitchFamily="18" charset="0"/>
              </a:rPr>
              <a:t>литературе, математике, русскому языку </a:t>
            </a:r>
            <a:r>
              <a:rPr lang="ru-RU" dirty="0">
                <a:latin typeface="Times New Roman" panose="02020603050405020304" pitchFamily="18" charset="0"/>
              </a:rPr>
              <a:t>составляет 3 часа 55 минут (235 минут);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</a:rPr>
              <a:t>по </a:t>
            </a:r>
            <a:r>
              <a:rPr lang="ru-RU" b="1" dirty="0">
                <a:latin typeface="Times New Roman" panose="02020603050405020304" pitchFamily="18" charset="0"/>
              </a:rPr>
              <a:t>истории, обществознанию, физике, химии </a:t>
            </a:r>
            <a:r>
              <a:rPr lang="ru-RU" dirty="0">
                <a:latin typeface="Times New Roman" panose="02020603050405020304" pitchFamily="18" charset="0"/>
              </a:rPr>
              <a:t>– 3 часа (180 минут);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</a:rPr>
              <a:t>по </a:t>
            </a:r>
            <a:r>
              <a:rPr lang="ru-RU" b="1" dirty="0">
                <a:latin typeface="Times New Roman" panose="02020603050405020304" pitchFamily="18" charset="0"/>
              </a:rPr>
              <a:t>биологии, географии, информатике </a:t>
            </a:r>
            <a:r>
              <a:rPr lang="ru-RU" dirty="0">
                <a:latin typeface="Times New Roman" panose="02020603050405020304" pitchFamily="18" charset="0"/>
              </a:rPr>
              <a:t>– 2 часа 30 минут (150 минут);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</a:rPr>
              <a:t>по </a:t>
            </a:r>
            <a:r>
              <a:rPr lang="ru-RU" b="1" dirty="0">
                <a:latin typeface="Times New Roman" panose="02020603050405020304" pitchFamily="18" charset="0"/>
              </a:rPr>
              <a:t>иностранным языкам </a:t>
            </a:r>
            <a:r>
              <a:rPr lang="ru-RU" dirty="0">
                <a:latin typeface="Times New Roman" panose="02020603050405020304" pitchFamily="18" charset="0"/>
              </a:rPr>
              <a:t>(английский, испанский, немецкий, французский) (письменная часть) – 2 часа (120 минут); </a:t>
            </a:r>
            <a:endParaRPr lang="ru-RU" dirty="0" smtClean="0">
              <a:latin typeface="Times New Roman" panose="02020603050405020304" pitchFamily="18" charset="0"/>
            </a:endParaRPr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</a:rPr>
              <a:t>по </a:t>
            </a:r>
            <a:r>
              <a:rPr lang="ru-RU" b="1" dirty="0">
                <a:latin typeface="Times New Roman" panose="02020603050405020304" pitchFamily="18" charset="0"/>
              </a:rPr>
              <a:t>иностранным языкам </a:t>
            </a:r>
            <a:r>
              <a:rPr lang="ru-RU" dirty="0">
                <a:latin typeface="Times New Roman" panose="02020603050405020304" pitchFamily="18" charset="0"/>
              </a:rPr>
              <a:t>(английский, испанский, немецкий, французский) (устная часть) – 15 минут.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467811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1628800"/>
            <a:ext cx="75608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</a:rPr>
              <a:t>по биологии </a:t>
            </a:r>
            <a:r>
              <a:rPr lang="ru-RU" sz="1600" dirty="0">
                <a:latin typeface="Times New Roman" panose="02020603050405020304" pitchFamily="18" charset="0"/>
              </a:rPr>
              <a:t>– линейка, не содержащая справочной информации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(далее – линейка), для проведения измерений при выполнении заданий с рисунками; непрограммируемый калькулятор, обеспечивающий выполнение арифметических вычислений (сложение, вычитание, умножение, деление, извлечение корня)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и вычисление тригонометрических функций (</a:t>
            </a:r>
            <a:r>
              <a:rPr lang="ru-RU" sz="1600" dirty="0" err="1">
                <a:latin typeface="Times New Roman" panose="02020603050405020304" pitchFamily="18" charset="0"/>
              </a:rPr>
              <a:t>sin</a:t>
            </a:r>
            <a:r>
              <a:rPr lang="ru-RU" sz="1600" dirty="0">
                <a:latin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</a:rPr>
              <a:t>cos</a:t>
            </a:r>
            <a:r>
              <a:rPr lang="ru-RU" sz="1600" dirty="0">
                <a:latin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</a:rPr>
              <a:t>tg</a:t>
            </a:r>
            <a:r>
              <a:rPr lang="ru-RU" sz="1600" dirty="0">
                <a:latin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</a:rPr>
              <a:t>ctg</a:t>
            </a:r>
            <a:r>
              <a:rPr lang="ru-RU" sz="1600" dirty="0">
                <a:latin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</a:rPr>
              <a:t>arcsin</a:t>
            </a:r>
            <a:r>
              <a:rPr lang="ru-RU" sz="1600" dirty="0">
                <a:latin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</a:rPr>
              <a:t>arccos</a:t>
            </a:r>
            <a:r>
              <a:rPr lang="ru-RU" sz="1600" dirty="0">
                <a:latin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</a:rPr>
              <a:t>arctg</a:t>
            </a:r>
            <a:r>
              <a:rPr lang="ru-RU" sz="1600" dirty="0">
                <a:latin typeface="Times New Roman" panose="02020603050405020304" pitchFamily="18" charset="0"/>
              </a:rPr>
              <a:t>),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при этом не осуществляющий функции средства связи, хранилища базы данных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и не имеющий доступа к сетям передачи данных (в том числе к информационно-телекоммуникационной сети «Интернет») (далее – непрограммируемый калькулятор);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15238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11727"/>
            <a:ext cx="7920880" cy="31427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</a:rPr>
              <a:t>по географии </a:t>
            </a:r>
            <a:r>
              <a:rPr lang="ru-RU" sz="1600" dirty="0">
                <a:latin typeface="Times New Roman" panose="02020603050405020304" pitchFamily="18" charset="0"/>
              </a:rPr>
              <a:t>– линейка для измерения расстояний по топографической карте; непрограммируемый калькулятор; географические атласы для 7-9 классов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для решения практических заданий;</a:t>
            </a:r>
            <a:endParaRPr lang="ru-RU" sz="1600" dirty="0"/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z="1600" b="1" dirty="0">
                <a:latin typeface="Times New Roman" panose="02020603050405020304" pitchFamily="18" charset="0"/>
              </a:rPr>
              <a:t>по иностранным языкам </a:t>
            </a:r>
            <a:r>
              <a:rPr lang="ru-RU" sz="1600" dirty="0">
                <a:latin typeface="Times New Roman" panose="02020603050405020304" pitchFamily="18" charset="0"/>
              </a:rPr>
              <a:t>– технические средства, обеспечивающие воспроизведение аудиозаписей, содержащихся на электронных носителях,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для выполнения заданий раздела «</a:t>
            </a:r>
            <a:r>
              <a:rPr lang="ru-RU" sz="1600" dirty="0" err="1">
                <a:latin typeface="Times New Roman" panose="02020603050405020304" pitchFamily="18" charset="0"/>
              </a:rPr>
              <a:t>Аудирование</a:t>
            </a:r>
            <a:r>
              <a:rPr lang="ru-RU" sz="1600" dirty="0">
                <a:latin typeface="Times New Roman" panose="02020603050405020304" pitchFamily="18" charset="0"/>
              </a:rPr>
              <a:t>» КИМ; компьютерная техника, </a:t>
            </a:r>
            <a:br>
              <a:rPr lang="ru-RU" sz="1600" dirty="0">
                <a:latin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</a:rPr>
              <a:t>не имеющая доступа к информационно-телекоммуникационной сети «Интернет»; </a:t>
            </a:r>
            <a:r>
              <a:rPr lang="ru-RU" sz="1600" dirty="0" err="1">
                <a:latin typeface="Times New Roman" panose="02020603050405020304" pitchFamily="18" charset="0"/>
              </a:rPr>
              <a:t>аудиогарнитура</a:t>
            </a:r>
            <a:r>
              <a:rPr lang="ru-RU" sz="1600" dirty="0">
                <a:latin typeface="Times New Roman" panose="02020603050405020304" pitchFamily="18" charset="0"/>
              </a:rPr>
              <a:t> для выполнения заданий, предусматривающих устные ответы;</a:t>
            </a:r>
            <a:endParaRPr lang="ru-RU" sz="1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958666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764704"/>
            <a:ext cx="6480720" cy="4388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</a:rPr>
              <a:t>по физике </a:t>
            </a:r>
            <a:r>
              <a:rPr lang="ru-RU" dirty="0">
                <a:latin typeface="Times New Roman" panose="02020603050405020304" pitchFamily="18" charset="0"/>
              </a:rPr>
              <a:t>– линейка для построения графиков и схем; непрограммируемый калькулятор; лабораторное оборудование для выполнения экспериментального задания;</a:t>
            </a:r>
            <a:endParaRPr lang="ru-RU" dirty="0"/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</a:rPr>
              <a:t>по химии </a:t>
            </a:r>
            <a:r>
              <a:rPr lang="ru-RU" dirty="0">
                <a:latin typeface="Times New Roman" panose="02020603050405020304" pitchFamily="18" charset="0"/>
              </a:rPr>
              <a:t>– непрограммируемый калькулятор; комплект химических реактивов и лабораторное оборудование для проведения химических опытов, предусмотренных заданиями; Периодическая система химических элементов </a:t>
            </a:r>
            <a:br>
              <a:rPr lang="ru-RU" dirty="0">
                <a:latin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</a:rPr>
              <a:t>Д.И. Менделеева; таблица растворимости солей, кислот и оснований в воде; электрохимический ряд напряжений металлов.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7210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234810"/>
            <a:ext cx="7848872" cy="2310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</a:rPr>
              <a:t>по математике </a:t>
            </a:r>
            <a:r>
              <a:rPr lang="ru-RU" dirty="0">
                <a:latin typeface="Times New Roman" panose="02020603050405020304" pitchFamily="18" charset="0"/>
              </a:rPr>
              <a:t>– линейка для построения чертежей и рисунков</a:t>
            </a:r>
            <a:r>
              <a:rPr lang="ru-RU">
                <a:latin typeface="Times New Roman" panose="02020603050405020304" pitchFamily="18" charset="0"/>
              </a:rPr>
              <a:t>; </a:t>
            </a:r>
            <a:r>
              <a:rPr lang="ru-RU" smtClean="0">
                <a:latin typeface="Times New Roman" panose="02020603050405020304" pitchFamily="18" charset="0"/>
              </a:rPr>
              <a:t>справочные </a:t>
            </a:r>
            <a:r>
              <a:rPr lang="ru-RU" dirty="0">
                <a:latin typeface="Times New Roman" panose="02020603050405020304" pitchFamily="18" charset="0"/>
              </a:rPr>
              <a:t>материалы, содержащие основные формулы курса математики образовательной программы основного общего образования;</a:t>
            </a:r>
            <a:endParaRPr lang="ru-RU" dirty="0"/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</a:rPr>
              <a:t>по русскому языку </a:t>
            </a:r>
            <a:r>
              <a:rPr lang="ru-RU" dirty="0">
                <a:latin typeface="Times New Roman" panose="02020603050405020304" pitchFamily="18" charset="0"/>
              </a:rPr>
              <a:t>– орфографический словарь, позволяющий устанавливать нормативное написание слов;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722231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3813"/>
            <a:ext cx="8064896" cy="4850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</a:rPr>
              <a:t>по информатике </a:t>
            </a:r>
            <a:r>
              <a:rPr lang="ru-RU" sz="2000" dirty="0">
                <a:latin typeface="Times New Roman" panose="02020603050405020304" pitchFamily="18" charset="0"/>
              </a:rPr>
              <a:t>– компьютерная техника, не имеющая доступа </a:t>
            </a:r>
            <a:br>
              <a:rPr lang="ru-RU" sz="2000" dirty="0">
                <a:latin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</a:rPr>
              <a:t>к информационно-телекоммуникационной сети «Интернет», с установленным программным обеспечением, предоставляющим возможность работы </a:t>
            </a:r>
            <a:br>
              <a:rPr lang="ru-RU" sz="2000" dirty="0">
                <a:latin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</a:rPr>
              <a:t>с презентациями, редакторами электронных таблиц, текстовыми редакторами, средами программирования;</a:t>
            </a:r>
            <a:endParaRPr lang="ru-RU" sz="2000" dirty="0"/>
          </a:p>
          <a:p>
            <a:pPr indent="450215" algn="just">
              <a:lnSpc>
                <a:spcPct val="150000"/>
              </a:lnSpc>
              <a:spcBef>
                <a:spcPts val="1100"/>
              </a:spcBef>
              <a:spcAft>
                <a:spcPts val="0"/>
              </a:spcAft>
            </a:pPr>
            <a:r>
              <a:rPr lang="ru-RU" sz="2000" b="1" dirty="0">
                <a:latin typeface="Times New Roman" panose="02020603050405020304" pitchFamily="18" charset="0"/>
              </a:rPr>
              <a:t>по литературе </a:t>
            </a:r>
            <a:r>
              <a:rPr lang="ru-RU" sz="2000" dirty="0">
                <a:latin typeface="Times New Roman" panose="02020603050405020304" pitchFamily="18" charset="0"/>
              </a:rPr>
              <a:t>– орфографический словарь, позволяющий устанавливать нормативное написание слов; полные тексты художественных произведений, </a:t>
            </a:r>
            <a:br>
              <a:rPr lang="ru-RU" sz="2000" dirty="0">
                <a:latin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</a:rPr>
              <a:t>а также сборники лирики;</a:t>
            </a:r>
            <a:endParaRPr lang="ru-RU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34328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14762"/>
              </p:ext>
            </p:extLst>
          </p:nvPr>
        </p:nvGraphicFramePr>
        <p:xfrm>
          <a:off x="503239" y="1919144"/>
          <a:ext cx="8183560" cy="2804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61171"/>
                <a:gridCol w="920772"/>
                <a:gridCol w="856914"/>
                <a:gridCol w="850224"/>
                <a:gridCol w="904960"/>
                <a:gridCol w="894621"/>
                <a:gridCol w="920772"/>
                <a:gridCol w="887931"/>
                <a:gridCol w="1086195"/>
              </a:tblGrid>
              <a:tr h="7049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Русский язык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Математика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физика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химия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информатика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биология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география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Английский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язык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обществознание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</a:tr>
              <a:tr h="7049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52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52+4  второгодника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8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32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21+1 второгодник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15+2 второгодника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4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21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683" marR="65683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95683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1124744"/>
            <a:ext cx="7715304" cy="4300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endParaRPr lang="ru-RU" altLang="ru-RU" sz="28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alt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endParaRPr lang="ru-RU" alt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11.02.2026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endParaRPr lang="ru-RU" alt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Зачет  - 52 человека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alt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17.02.2026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endParaRPr lang="ru-RU" altLang="ru-RU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94042">
            <a:off x="6384515" y="4245947"/>
            <a:ext cx="1890567" cy="252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875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1124744"/>
            <a:ext cx="7715304" cy="2441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endParaRPr lang="ru-RU" altLang="ru-RU" sz="2800" u="sng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altLang="ru-RU" sz="2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Защита индивидуального проекта 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endParaRPr lang="ru-RU" altLang="ru-RU" sz="28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r>
              <a:rPr lang="ru-RU" alt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06.04.2026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endParaRPr lang="ru-RU" altLang="ru-RU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94042">
            <a:off x="6384515" y="4245947"/>
            <a:ext cx="1890567" cy="252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87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857232"/>
            <a:ext cx="8032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8800" lvl="3" indent="-457200"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1828800" lvl="3" indent="-45720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Приказ  Министерства просвещения РФ и Федеральной службы по надзору в сфере образования и науки от 04.04.2023 №232/551 «Об утверждении Порядка проведения государственной итоговой аттестации по образовательным программам основного общего образования»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spcAft>
                <a:spcPts val="0"/>
              </a:spcAft>
              <a:defRPr/>
            </a:pPr>
            <a:endParaRPr lang="ru-RU" sz="2000" dirty="0" smtClean="0">
              <a:latin typeface="ArialMT"/>
            </a:endParaRPr>
          </a:p>
          <a:p>
            <a:pPr algn="just" fontAlgn="auto">
              <a:spcAft>
                <a:spcPts val="0"/>
              </a:spcAft>
              <a:defRPr/>
            </a:pPr>
            <a:endParaRPr lang="ru-RU" sz="2000" dirty="0" smtClean="0">
              <a:latin typeface="ArialMT"/>
            </a:endParaRPr>
          </a:p>
          <a:p>
            <a:pPr algn="just" fontAlgn="auto">
              <a:spcAft>
                <a:spcPts val="0"/>
              </a:spcAft>
              <a:defRPr/>
            </a:pPr>
            <a:endParaRPr lang="ru-RU" sz="2000" dirty="0"/>
          </a:p>
        </p:txBody>
      </p:sp>
      <p:pic>
        <p:nvPicPr>
          <p:cNvPr id="3" name="Picture 2" descr="http://ege.edu.ru/common/upload/img/infogr/logo_g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0" y="5500702"/>
            <a:ext cx="2071702" cy="571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398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539750" y="1052513"/>
            <a:ext cx="8064500" cy="777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icrosoft YaHei" charset="-122"/>
              </a:rPr>
              <a:t>Экзаменационные материалы </a:t>
            </a:r>
            <a:endParaRPr lang="ru-RU" sz="3200" b="0" dirty="0">
              <a:solidFill>
                <a:srgbClr val="0066FF"/>
              </a:solidFill>
              <a:ea typeface="Microsoft YaHei" charset="-122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8280400" cy="3921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КИМ</a:t>
            </a:r>
            <a:endParaRPr lang="ru-RU" sz="2800" dirty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 Сайт ФИПИ документы, «Открытый банк заданий ОГЭ», сборники для подготовки к ОГЭ</a:t>
            </a: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dirty="0" smtClean="0">
                <a:solidFill>
                  <a:srgbClr val="000000"/>
                </a:solidFill>
                <a:ea typeface="Microsoft YaHei" charset="-122"/>
              </a:rPr>
              <a:t>Удовлетворительный результат – минимальное количество баллов</a:t>
            </a: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 </a:t>
            </a:r>
            <a:endParaRPr lang="ru-RU" sz="2800" b="0" dirty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6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400" dirty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6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400" dirty="0">
              <a:solidFill>
                <a:srgbClr val="000000"/>
              </a:solidFill>
              <a:ea typeface="Microsoft YaHei" charset="-122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9063"/>
            <a:ext cx="1905000" cy="666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539750" y="1052513"/>
            <a:ext cx="8064500" cy="777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icrosoft YaHei" charset="-122"/>
              </a:rPr>
              <a:t>Основные особенности Порядка проведения ГИА</a:t>
            </a:r>
            <a:endParaRPr lang="ru-RU" sz="3200" b="0" dirty="0">
              <a:solidFill>
                <a:srgbClr val="0066FF"/>
              </a:solidFill>
              <a:ea typeface="Microsoft YaHei" charset="-122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8280400" cy="3921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Нарушение процедуры проведения ОГЭ- апелляция</a:t>
            </a:r>
            <a:endParaRPr lang="ru-RU" sz="2800" dirty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 </a:t>
            </a: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Акт о </a:t>
            </a:r>
            <a:r>
              <a:rPr lang="ru-RU" sz="2800" dirty="0" smtClean="0">
                <a:solidFill>
                  <a:srgbClr val="000000"/>
                </a:solidFill>
                <a:ea typeface="Microsoft YaHei" charset="-122"/>
              </a:rPr>
              <a:t>досрочном завершении экзамена</a:t>
            </a: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800" b="0" dirty="0" smtClean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800" b="0" dirty="0" smtClean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6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400" dirty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6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400" dirty="0">
              <a:solidFill>
                <a:srgbClr val="000000"/>
              </a:solidFill>
              <a:ea typeface="Microsoft YaHei" charset="-122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9063"/>
            <a:ext cx="1905000" cy="666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539750" y="1052513"/>
            <a:ext cx="8064500" cy="77787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3200" b="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icrosoft YaHei" charset="-122"/>
              </a:rPr>
              <a:t>Обработка экзаменационных работ</a:t>
            </a:r>
            <a:endParaRPr lang="ru-RU" sz="3200" b="0" dirty="0">
              <a:solidFill>
                <a:srgbClr val="0066FF"/>
              </a:solidFill>
              <a:ea typeface="Microsoft YaHei" charset="-122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8280400" cy="3921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Не более 10 </a:t>
            </a:r>
            <a:r>
              <a:rPr lang="ru-RU" sz="2800" dirty="0" smtClean="0">
                <a:solidFill>
                  <a:srgbClr val="000000"/>
                </a:solidFill>
                <a:ea typeface="Microsoft YaHei" charset="-122"/>
              </a:rPr>
              <a:t>календарных дней, график на </a:t>
            </a:r>
            <a:r>
              <a:rPr lang="ru-RU" sz="2800" b="1" dirty="0" smtClean="0">
                <a:solidFill>
                  <a:srgbClr val="000000"/>
                </a:solidFill>
                <a:ea typeface="Microsoft YaHei" charset="-122"/>
              </a:rPr>
              <a:t>сайте РИАЦ</a:t>
            </a:r>
            <a:r>
              <a:rPr lang="ru-RU" sz="2800" dirty="0" smtClean="0">
                <a:solidFill>
                  <a:srgbClr val="000000"/>
                </a:solidFill>
                <a:ea typeface="Microsoft YaHei" charset="-122"/>
              </a:rPr>
              <a:t>, электронное изображение экзаменационных бланков </a:t>
            </a:r>
            <a:endParaRPr lang="ru-RU" sz="2800" dirty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 </a:t>
            </a: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Ознакомиться с результатами в школе</a:t>
            </a: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800" b="0" dirty="0" smtClean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r>
              <a:rPr lang="ru-RU" sz="2800" b="0" dirty="0" smtClean="0">
                <a:solidFill>
                  <a:srgbClr val="000000"/>
                </a:solidFill>
                <a:ea typeface="Microsoft YaHei" charset="-122"/>
              </a:rPr>
              <a:t>Несогласие с результатами- апелляция</a:t>
            </a:r>
          </a:p>
          <a:p>
            <a:pPr marL="609600" indent="-608013">
              <a:spcBef>
                <a:spcPts val="6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400" dirty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6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400" dirty="0">
              <a:solidFill>
                <a:srgbClr val="000000"/>
              </a:solidFill>
              <a:ea typeface="Microsoft YaHei" charset="-122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9063"/>
            <a:ext cx="1905000" cy="666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Text Box 1"/>
          <p:cNvSpPr txBox="1">
            <a:spLocks noChangeArrowheads="1"/>
          </p:cNvSpPr>
          <p:nvPr/>
        </p:nvSpPr>
        <p:spPr bwMode="auto">
          <a:xfrm>
            <a:off x="539750" y="1052513"/>
            <a:ext cx="8064500" cy="3233743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400" b="0" dirty="0" smtClean="0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Microsoft YaHei" charset="-122"/>
              </a:rPr>
              <a:t>Апелляция!</a:t>
            </a:r>
            <a:endParaRPr lang="ru-RU" sz="4400" b="0" dirty="0">
              <a:solidFill>
                <a:srgbClr val="0066FF"/>
              </a:solidFill>
              <a:ea typeface="Microsoft YaHei" charset="-122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39750" y="2276475"/>
            <a:ext cx="8280400" cy="3921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/>
          <a:lstStyle/>
          <a:p>
            <a:pPr marL="609600" indent="-608013">
              <a:spcBef>
                <a:spcPts val="7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800" b="0" dirty="0" smtClean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6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400" dirty="0">
              <a:solidFill>
                <a:srgbClr val="000000"/>
              </a:solidFill>
              <a:ea typeface="Microsoft YaHei" charset="-122"/>
            </a:endParaRPr>
          </a:p>
          <a:p>
            <a:pPr marL="609600" indent="-608013">
              <a:spcBef>
                <a:spcPts val="600"/>
              </a:spcBef>
              <a:buClrTx/>
              <a:buFontTx/>
              <a:buNone/>
              <a:tabLst>
                <a:tab pos="1179513" algn="l"/>
                <a:tab pos="2093913" algn="l"/>
                <a:tab pos="3008313" algn="l"/>
                <a:tab pos="3922713" algn="l"/>
                <a:tab pos="4837113" algn="l"/>
                <a:tab pos="5751513" algn="l"/>
                <a:tab pos="6665913" algn="l"/>
                <a:tab pos="7580313" algn="l"/>
                <a:tab pos="8494713" algn="l"/>
                <a:tab pos="9409113" algn="l"/>
                <a:tab pos="10323513" algn="l"/>
              </a:tabLst>
            </a:pPr>
            <a:endParaRPr lang="ru-RU" sz="2400" dirty="0">
              <a:solidFill>
                <a:srgbClr val="000000"/>
              </a:solidFill>
              <a:ea typeface="Microsoft YaHei" charset="-122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9063"/>
            <a:ext cx="1905000" cy="66675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 и рассмотрение апелляций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285860"/>
            <a:ext cx="821537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Апелляцию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 нарушении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установленного порядка проведения ГИА обучающийся подает в день проведения экзамена уполномоченному представителю ГЭК, не покидая ППЭ.</a:t>
            </a:r>
          </a:p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Апелляция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 несогласии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выставленными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баллами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подается в течение             2 рабочих дней со дня объявления результатов ГИА по соответствующему учебному предмету.</a:t>
            </a:r>
          </a:p>
          <a:p>
            <a:pPr algn="ctr"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г. Омск, ул. Куйбышева, 69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149693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500042"/>
            <a:ext cx="77153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Прием и рассмотрение апелляций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472" y="1285860"/>
            <a:ext cx="82153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электронном формате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региональном портале государственных и муниципальных услуг Омской области ГОСУСЛУГИ55 (http://pgu.omskportal.ru/) (далее – портал ГОСУСЛУГИ55).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500042"/>
            <a:ext cx="8215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Сроки, места и порядок информирования о результатах ГИА-9 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700808"/>
            <a:ext cx="777686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осуществляется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течение одного рабочего дня со дня их передачи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образовательные организации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а также органы местного самоуправления, осуществляющие управление в сфере образования. Указанный день считается официальным днем объявления результатов ГИА-9.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Порядком проведения ГИА-9 можно ознакомиться на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сайтах: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http://mobr.omskportal.ru, https://ege55.ru/, http://obr55.ru/, http://obrnadzor.gov.ru/gia/.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Горячая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линия ОГЭ в Омской области: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8 (3812) 35-70-00 (доб. 28-50). </a:t>
            </a:r>
          </a:p>
        </p:txBody>
      </p:sp>
    </p:spTree>
    <p:extLst>
      <p:ext uri="{BB962C8B-B14F-4D97-AF65-F5344CB8AC3E}">
        <p14:creationId xmlns:p14="http://schemas.microsoft.com/office/powerpoint/2010/main" val="1805212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34761" y="548680"/>
            <a:ext cx="62744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Полезные ссылки:</a:t>
            </a: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 rot="10800000" flipV="1">
            <a:off x="785786" y="1433542"/>
            <a:ext cx="7643866" cy="4370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Подробно с информацией по ГИА-2023рекомендуем ознакомиться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 официальных сайтах: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 Федеральной службы по надзору в сфере образования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науки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2"/>
              </a:rPr>
              <a:t>http://obrnadzor.gov.ru/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 Федерального государственного бюджетного научного учреждения «Федеральный институт педагогических измерений»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3"/>
              </a:rPr>
              <a:t>https://fipi.ru/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 Министерства образования Омской области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4"/>
              </a:rPr>
              <a:t>http://mobr.omskportal.ru/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 Казенного учреждения Омской области «Региональный информационно-аналитический центр системы образования»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5"/>
              </a:rPr>
              <a:t>http://obr55.ru/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hlinkClick r:id="rId6"/>
              </a:rPr>
              <a:t>https://ege55.ru/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22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1357298"/>
            <a:ext cx="75724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Спасибо!</a:t>
            </a:r>
          </a:p>
          <a:p>
            <a:pPr algn="ctr">
              <a:buNone/>
            </a:pP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Удачи и хорошего настроения!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400103"/>
            <a:ext cx="3377477" cy="93276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42910" y="1124744"/>
            <a:ext cx="7715304" cy="53717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altLang="ru-RU" sz="2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7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Допускаются учащиеся 9 классов, освоившие образовательные программы основного общего образования и имеющие </a:t>
            </a:r>
            <a:r>
              <a:rPr lang="ru-RU" altLang="ru-RU" sz="2800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</a:t>
            </a:r>
            <a:r>
              <a:rPr lang="ru-RU" alt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годовые отметки по всем предметам учебного плана, а также получившие зачет на  устной части по русскому языку.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2400" b="1" kern="0" dirty="0">
                <a:solidFill>
                  <a:srgbClr val="FF0000"/>
                </a:solidFill>
                <a:latin typeface="Times New Roman" pitchFamily="18" charset="0"/>
              </a:rPr>
              <a:t>Решение о допуске </a:t>
            </a:r>
            <a:r>
              <a:rPr lang="ru-RU" sz="2400" kern="0" dirty="0">
                <a:latin typeface="Times New Roman" pitchFamily="18" charset="0"/>
              </a:rPr>
              <a:t>принимается 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>
                <a:latin typeface="Times New Roman" pitchFamily="18" charset="0"/>
              </a:rPr>
              <a:t>педагогическим советом школы</a:t>
            </a: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kern="0" dirty="0">
                <a:latin typeface="Times New Roman" pitchFamily="18" charset="0"/>
              </a:rPr>
              <a:t> и оформляется приказом  не позднее </a:t>
            </a:r>
            <a:endParaRPr lang="ru-RU" sz="2400" kern="0" dirty="0" smtClean="0">
              <a:latin typeface="Times New Roman" pitchFamily="18" charset="0"/>
            </a:endParaRPr>
          </a:p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</a:pPr>
            <a:r>
              <a:rPr lang="ru-RU" sz="2400" b="1" kern="0" dirty="0" smtClean="0">
                <a:latin typeface="Times New Roman" pitchFamily="18" charset="0"/>
              </a:rPr>
              <a:t>20 мая 2026 </a:t>
            </a:r>
            <a:r>
              <a:rPr lang="ru-RU" sz="2400" b="1" kern="0" dirty="0">
                <a:latin typeface="Times New Roman" pitchFamily="18" charset="0"/>
              </a:rPr>
              <a:t>года</a:t>
            </a:r>
          </a:p>
          <a:p>
            <a:pPr lvl="0" algn="ctr" defTabSz="685800">
              <a:lnSpc>
                <a:spcPct val="90000"/>
              </a:lnSpc>
              <a:spcBef>
                <a:spcPts val="750"/>
              </a:spcBef>
            </a:pPr>
            <a:endParaRPr lang="ru-RU" altLang="ru-RU" sz="2800" u="sng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394042">
            <a:off x="6384515" y="4245947"/>
            <a:ext cx="1890567" cy="252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087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960438" y="642938"/>
            <a:ext cx="8183562" cy="1357312"/>
          </a:xfrm>
        </p:spPr>
        <p:txBody>
          <a:bodyPr/>
          <a:lstStyle/>
          <a:p>
            <a:r>
              <a:rPr lang="ru-RU" dirty="0" smtClean="0"/>
              <a:t>П. 13 Заявление лично  до 01.03.2026 В  СОШУИП №18 </a:t>
            </a:r>
            <a:endParaRPr lang="ru-RU" dirty="0"/>
          </a:p>
        </p:txBody>
      </p:sp>
      <p:pic>
        <p:nvPicPr>
          <p:cNvPr id="8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94" y="2285992"/>
            <a:ext cx="2857520" cy="4082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42910" y="785813"/>
            <a:ext cx="7929618" cy="5000641"/>
          </a:xfrm>
        </p:spPr>
        <p:txBody>
          <a:bodyPr>
            <a:normAutofit/>
          </a:bodyPr>
          <a:lstStyle/>
          <a:p>
            <a:r>
              <a:rPr lang="ru-RU" dirty="0" smtClean="0"/>
              <a:t>Выбранные обучающимися учебные предметы указываются в заявлении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347415145"/>
              </p:ext>
            </p:extLst>
          </p:nvPr>
        </p:nvGraphicFramePr>
        <p:xfrm>
          <a:off x="395536" y="476672"/>
          <a:ext cx="835292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люс 1"/>
          <p:cNvSpPr/>
          <p:nvPr/>
        </p:nvSpPr>
        <p:spPr>
          <a:xfrm>
            <a:off x="3707904" y="4437112"/>
            <a:ext cx="792088" cy="936104"/>
          </a:xfrm>
          <a:prstGeom prst="mathPlus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88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899634343"/>
              </p:ext>
            </p:extLst>
          </p:nvPr>
        </p:nvGraphicFramePr>
        <p:xfrm>
          <a:off x="395536" y="476672"/>
          <a:ext cx="8352928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200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14393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Обучающиеся вправе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изменить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перечень указанных в заявлении экзаменов </a:t>
            </a:r>
          </a:p>
          <a:p>
            <a:pPr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уважительным  причинам  (болезнь или иные обстоятельства, подтвержденные документально). </a:t>
            </a:r>
          </a:p>
          <a:p>
            <a:pPr>
              <a:buNone/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Заявление в ГЭК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 указанием измененного перечня предметов, по которым он планирует пройти ГИА, причины изменения заявленного ранее перечня с приложением подтверждающих документов. Не позднее чем за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недели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 начала соответствующего экзамена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1253</TotalTime>
  <Words>1372</Words>
  <Application>Microsoft Office PowerPoint</Application>
  <PresentationFormat>Экран (4:3)</PresentationFormat>
  <Paragraphs>212</Paragraphs>
  <Slides>38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Аспект</vt:lpstr>
      <vt:lpstr>бюджетное общеобразовательное учреждение  города Омска «Средняя общеобразовательная школа №18 с углубленным изучением  отдельных предметов»</vt:lpstr>
      <vt:lpstr>Презентация PowerPoint</vt:lpstr>
      <vt:lpstr>Презентация PowerPoint</vt:lpstr>
      <vt:lpstr>Презентация PowerPoint</vt:lpstr>
      <vt:lpstr>П. 13 Заявление лично  до 01.03.2026 В  СОШУИП №18 </vt:lpstr>
      <vt:lpstr>Выбранные обучающимися учебные предметы указываются в заявлении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бюджетное общеобразовательное учреждение  города Омска «Гимназия № 139»</dc:title>
  <dc:creator>Прохоров</dc:creator>
  <cp:lastModifiedBy>admin18</cp:lastModifiedBy>
  <cp:revision>142</cp:revision>
  <dcterms:created xsi:type="dcterms:W3CDTF">2015-09-19T13:59:26Z</dcterms:created>
  <dcterms:modified xsi:type="dcterms:W3CDTF">2026-02-17T14:00:59Z</dcterms:modified>
</cp:coreProperties>
</file>